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Consolas" panose="020B0609020204030204" pitchFamily="49" charset="0"/>
      <p:regular r:id="rId14"/>
      <p:bold r:id="rId15"/>
      <p:italic r:id="rId16"/>
      <p:boldItalic r:id="rId17"/>
    </p:embeddedFont>
    <p:embeddedFont>
      <p:font typeface="Instrument Sans Medium" panose="020B0604020202020204" charset="0"/>
      <p:regular r:id="rId18"/>
    </p:embeddedFont>
    <p:embeddedFont>
      <p:font typeface="Inter"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3" d="100"/>
          <a:sy n="53" d="100"/>
        </p:scale>
        <p:origin x="748"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7768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76049"/>
            <a:ext cx="5991820"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Fuzzers CLI + GUI Suite</a:t>
            </a:r>
            <a:endParaRPr lang="en-US" sz="4450" dirty="0"/>
          </a:p>
        </p:txBody>
      </p:sp>
      <p:sp>
        <p:nvSpPr>
          <p:cNvPr id="4" name="Text 1"/>
          <p:cNvSpPr/>
          <p:nvPr/>
        </p:nvSpPr>
        <p:spPr>
          <a:xfrm>
            <a:off x="793790" y="3724989"/>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EFD5FA"/>
                </a:solidFill>
                <a:latin typeface="Instrument Sans Medium" pitchFamily="34" charset="0"/>
                <a:ea typeface="Instrument Sans Medium" pitchFamily="34" charset="-122"/>
                <a:cs typeface="Instrument Sans Medium" pitchFamily="34" charset="-120"/>
              </a:rPr>
              <a:t>Modern Security Testing with Integrated UI/UX</a:t>
            </a:r>
            <a:endParaRPr lang="en-US" sz="3550" dirty="0"/>
          </a:p>
        </p:txBody>
      </p:sp>
      <p:sp>
        <p:nvSpPr>
          <p:cNvPr id="5" name="Text 2"/>
          <p:cNvSpPr/>
          <p:nvPr/>
        </p:nvSpPr>
        <p:spPr>
          <a:xfrm>
            <a:off x="793790" y="51991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FD5FA"/>
                </a:solidFill>
                <a:latin typeface="Instrument Sans Medium" pitchFamily="34" charset="0"/>
              </a:rPr>
              <a:t>Hardish Singh</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15328" y="562927"/>
            <a:ext cx="6239589" cy="638770"/>
          </a:xfrm>
          <a:prstGeom prst="rect">
            <a:avLst/>
          </a:prstGeom>
          <a:noFill/>
          <a:ln/>
        </p:spPr>
        <p:txBody>
          <a:bodyPr wrap="none" lIns="0" tIns="0" rIns="0" bIns="0" rtlCol="0" anchor="t"/>
          <a:lstStyle/>
          <a:p>
            <a:pPr marL="0" indent="0" algn="l">
              <a:lnSpc>
                <a:spcPts val="5000"/>
              </a:lnSpc>
              <a:buNone/>
            </a:pPr>
            <a:r>
              <a:rPr lang="en-US" sz="4000" dirty="0">
                <a:solidFill>
                  <a:srgbClr val="EFD5FA"/>
                </a:solidFill>
                <a:latin typeface="Instrument Sans Medium" pitchFamily="34" charset="0"/>
                <a:ea typeface="Instrument Sans Medium" pitchFamily="34" charset="-122"/>
                <a:cs typeface="Instrument Sans Medium" pitchFamily="34" charset="-120"/>
              </a:rPr>
              <a:t>Conclusion &amp; Future Plans</a:t>
            </a:r>
            <a:endParaRPr lang="en-US" sz="4000" dirty="0"/>
          </a:p>
        </p:txBody>
      </p:sp>
      <p:sp>
        <p:nvSpPr>
          <p:cNvPr id="3" name="Text 1"/>
          <p:cNvSpPr/>
          <p:nvPr/>
        </p:nvSpPr>
        <p:spPr>
          <a:xfrm>
            <a:off x="715328" y="1610439"/>
            <a:ext cx="13199745" cy="654129"/>
          </a:xfrm>
          <a:prstGeom prst="rect">
            <a:avLst/>
          </a:prstGeom>
          <a:noFill/>
          <a:ln/>
        </p:spPr>
        <p:txBody>
          <a:bodyPr wrap="square" lIns="0" tIns="0" rIns="0" bIns="0" rtlCol="0" anchor="t"/>
          <a:lstStyle/>
          <a:p>
            <a:pPr marL="0" indent="0" algn="l">
              <a:lnSpc>
                <a:spcPts val="2550"/>
              </a:lnSpc>
              <a:buNone/>
            </a:pPr>
            <a:r>
              <a:rPr lang="en-US" sz="1600" dirty="0">
                <a:solidFill>
                  <a:srgbClr val="C7CDD6"/>
                </a:solidFill>
                <a:latin typeface="Inter" pitchFamily="34" charset="0"/>
                <a:ea typeface="Inter" pitchFamily="34" charset="-122"/>
                <a:cs typeface="Inter" pitchFamily="34" charset="-120"/>
              </a:rPr>
              <a:t>The Fuzzers CLI + GUI Suite provides a unified, efficient, and user-friendly platform for cybersecurity professionals. By combining the power of various fuzzers with a modern interface .</a:t>
            </a:r>
            <a:endParaRPr lang="en-US" sz="1600" dirty="0"/>
          </a:p>
        </p:txBody>
      </p:sp>
      <p:sp>
        <p:nvSpPr>
          <p:cNvPr id="4" name="Shape 2"/>
          <p:cNvSpPr/>
          <p:nvPr/>
        </p:nvSpPr>
        <p:spPr>
          <a:xfrm>
            <a:off x="715328" y="2494478"/>
            <a:ext cx="459819" cy="459819"/>
          </a:xfrm>
          <a:prstGeom prst="roundRect">
            <a:avLst>
              <a:gd name="adj" fmla="val 6668"/>
            </a:avLst>
          </a:prstGeom>
          <a:solidFill>
            <a:srgbClr val="434348"/>
          </a:solidFill>
          <a:ln/>
        </p:spPr>
      </p:sp>
      <p:sp>
        <p:nvSpPr>
          <p:cNvPr id="5" name="Text 3"/>
          <p:cNvSpPr/>
          <p:nvPr/>
        </p:nvSpPr>
        <p:spPr>
          <a:xfrm>
            <a:off x="1379458" y="2564725"/>
            <a:ext cx="2555081" cy="319326"/>
          </a:xfrm>
          <a:prstGeom prst="rect">
            <a:avLst/>
          </a:prstGeom>
          <a:noFill/>
          <a:ln/>
        </p:spPr>
        <p:txBody>
          <a:bodyPr wrap="none" lIns="0" tIns="0" rIns="0" bIns="0" rtlCol="0" anchor="t"/>
          <a:lstStyle/>
          <a:p>
            <a:pPr marL="0" indent="0" algn="l">
              <a:lnSpc>
                <a:spcPts val="2500"/>
              </a:lnSpc>
              <a:buNone/>
            </a:pPr>
            <a:r>
              <a:rPr lang="en-US" sz="2000" dirty="0">
                <a:solidFill>
                  <a:srgbClr val="C7CDD6"/>
                </a:solidFill>
                <a:latin typeface="Instrument Sans Medium" pitchFamily="34" charset="0"/>
                <a:ea typeface="Instrument Sans Medium" pitchFamily="34" charset="-122"/>
                <a:cs typeface="Instrument Sans Medium" pitchFamily="34" charset="-120"/>
              </a:rPr>
              <a:t>Summary of Features</a:t>
            </a:r>
            <a:endParaRPr lang="en-US" sz="2000" dirty="0"/>
          </a:p>
        </p:txBody>
      </p:sp>
      <p:sp>
        <p:nvSpPr>
          <p:cNvPr id="6" name="Text 4"/>
          <p:cNvSpPr/>
          <p:nvPr/>
        </p:nvSpPr>
        <p:spPr>
          <a:xfrm>
            <a:off x="1379458" y="3006685"/>
            <a:ext cx="5807988" cy="327065"/>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C7CDD6"/>
                </a:solidFill>
                <a:latin typeface="Inter" pitchFamily="34" charset="0"/>
                <a:ea typeface="Inter" pitchFamily="34" charset="-122"/>
                <a:cs typeface="Inter" pitchFamily="34" charset="-120"/>
              </a:rPr>
              <a:t>Integrated CLI + GUI for flexibility</a:t>
            </a:r>
            <a:endParaRPr lang="en-US" sz="1600" dirty="0"/>
          </a:p>
        </p:txBody>
      </p:sp>
      <p:sp>
        <p:nvSpPr>
          <p:cNvPr id="7" name="Text 5"/>
          <p:cNvSpPr/>
          <p:nvPr/>
        </p:nvSpPr>
        <p:spPr>
          <a:xfrm>
            <a:off x="1379458" y="3405188"/>
            <a:ext cx="5807988" cy="327065"/>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C7CDD6"/>
                </a:solidFill>
                <a:latin typeface="Inter" pitchFamily="34" charset="0"/>
                <a:ea typeface="Inter" pitchFamily="34" charset="-122"/>
                <a:cs typeface="Inter" pitchFamily="34" charset="-120"/>
              </a:rPr>
              <a:t>Modern tech stack (Next.js, Node.js, Firebase)</a:t>
            </a:r>
            <a:endParaRPr lang="en-US" sz="1600" dirty="0"/>
          </a:p>
        </p:txBody>
      </p:sp>
      <p:sp>
        <p:nvSpPr>
          <p:cNvPr id="8" name="Text 6"/>
          <p:cNvSpPr/>
          <p:nvPr/>
        </p:nvSpPr>
        <p:spPr>
          <a:xfrm>
            <a:off x="1379458" y="3803690"/>
            <a:ext cx="5807988" cy="327065"/>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C7CDD6"/>
                </a:solidFill>
                <a:latin typeface="Inter" pitchFamily="34" charset="0"/>
                <a:ea typeface="Inter" pitchFamily="34" charset="-122"/>
                <a:cs typeface="Inter" pitchFamily="34" charset="-120"/>
              </a:rPr>
              <a:t>Enhanced usability and workflow</a:t>
            </a:r>
            <a:endParaRPr lang="en-US" sz="1600" dirty="0"/>
          </a:p>
        </p:txBody>
      </p:sp>
      <p:sp>
        <p:nvSpPr>
          <p:cNvPr id="9" name="Shape 7"/>
          <p:cNvSpPr/>
          <p:nvPr/>
        </p:nvSpPr>
        <p:spPr>
          <a:xfrm>
            <a:off x="7442954" y="2494478"/>
            <a:ext cx="459819" cy="459819"/>
          </a:xfrm>
          <a:prstGeom prst="roundRect">
            <a:avLst>
              <a:gd name="adj" fmla="val 6668"/>
            </a:avLst>
          </a:prstGeom>
          <a:solidFill>
            <a:srgbClr val="434348"/>
          </a:solidFill>
          <a:ln/>
        </p:spPr>
      </p:sp>
      <p:sp>
        <p:nvSpPr>
          <p:cNvPr id="10" name="Text 8"/>
          <p:cNvSpPr/>
          <p:nvPr/>
        </p:nvSpPr>
        <p:spPr>
          <a:xfrm>
            <a:off x="8107085" y="2564725"/>
            <a:ext cx="2555081" cy="319326"/>
          </a:xfrm>
          <a:prstGeom prst="rect">
            <a:avLst/>
          </a:prstGeom>
          <a:noFill/>
          <a:ln/>
        </p:spPr>
        <p:txBody>
          <a:bodyPr wrap="none" lIns="0" tIns="0" rIns="0" bIns="0" rtlCol="0" anchor="t"/>
          <a:lstStyle/>
          <a:p>
            <a:pPr marL="0" indent="0" algn="l">
              <a:lnSpc>
                <a:spcPts val="2500"/>
              </a:lnSpc>
              <a:buNone/>
            </a:pPr>
            <a:r>
              <a:rPr lang="en-US" sz="2000" dirty="0">
                <a:solidFill>
                  <a:srgbClr val="C7CDD6"/>
                </a:solidFill>
                <a:latin typeface="Instrument Sans Medium" pitchFamily="34" charset="0"/>
                <a:ea typeface="Instrument Sans Medium" pitchFamily="34" charset="-122"/>
                <a:cs typeface="Instrument Sans Medium" pitchFamily="34" charset="-120"/>
              </a:rPr>
              <a:t>Future Plans</a:t>
            </a:r>
            <a:endParaRPr lang="en-US" sz="2000" dirty="0"/>
          </a:p>
        </p:txBody>
      </p:sp>
      <p:sp>
        <p:nvSpPr>
          <p:cNvPr id="11" name="Text 9"/>
          <p:cNvSpPr/>
          <p:nvPr/>
        </p:nvSpPr>
        <p:spPr>
          <a:xfrm>
            <a:off x="8107085" y="3006685"/>
            <a:ext cx="5807988" cy="327065"/>
          </a:xfrm>
          <a:prstGeom prst="rect">
            <a:avLst/>
          </a:prstGeom>
          <a:noFill/>
          <a:ln/>
        </p:spPr>
        <p:txBody>
          <a:bodyPr wrap="none" lIns="0" tIns="0" rIns="0" bIns="0" rtlCol="0" anchor="t"/>
          <a:lstStyle/>
          <a:p>
            <a:pPr algn="l">
              <a:lnSpc>
                <a:spcPts val="2550"/>
              </a:lnSpc>
              <a:buSzPct val="100000"/>
            </a:pPr>
            <a:endParaRPr lang="en-US" sz="1600" dirty="0"/>
          </a:p>
        </p:txBody>
      </p:sp>
      <p:sp>
        <p:nvSpPr>
          <p:cNvPr id="12" name="Text 10"/>
          <p:cNvSpPr/>
          <p:nvPr/>
        </p:nvSpPr>
        <p:spPr>
          <a:xfrm>
            <a:off x="8107085" y="3405188"/>
            <a:ext cx="5807988" cy="327065"/>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C7CDD6"/>
                </a:solidFill>
                <a:latin typeface="Inter" pitchFamily="34" charset="0"/>
                <a:ea typeface="Inter" pitchFamily="34" charset="-122"/>
                <a:cs typeface="Inter" pitchFamily="34" charset="-120"/>
              </a:rPr>
              <a:t>Real-time logging and advanced analytics</a:t>
            </a:r>
            <a:endParaRPr lang="en-US" sz="1600" dirty="0"/>
          </a:p>
        </p:txBody>
      </p:sp>
      <p:sp>
        <p:nvSpPr>
          <p:cNvPr id="13" name="Text 11"/>
          <p:cNvSpPr/>
          <p:nvPr/>
        </p:nvSpPr>
        <p:spPr>
          <a:xfrm>
            <a:off x="8107085" y="3803690"/>
            <a:ext cx="5807988" cy="327065"/>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C7CDD6"/>
                </a:solidFill>
                <a:latin typeface="Inter" pitchFamily="34" charset="0"/>
                <a:ea typeface="Inter" pitchFamily="34" charset="-122"/>
                <a:cs typeface="Inter" pitchFamily="34" charset="-120"/>
              </a:rPr>
              <a:t>Custom plugin architecture for extensibility</a:t>
            </a:r>
            <a:endParaRPr lang="en-US" sz="1600" dirty="0"/>
          </a:p>
        </p:txBody>
      </p:sp>
      <p:sp>
        <p:nvSpPr>
          <p:cNvPr id="14" name="Text 12"/>
          <p:cNvSpPr/>
          <p:nvPr/>
        </p:nvSpPr>
        <p:spPr>
          <a:xfrm>
            <a:off x="715328" y="4360664"/>
            <a:ext cx="13199745" cy="327065"/>
          </a:xfrm>
          <a:prstGeom prst="rect">
            <a:avLst/>
          </a:prstGeom>
          <a:noFill/>
          <a:ln/>
        </p:spPr>
        <p:txBody>
          <a:bodyPr wrap="none" lIns="0" tIns="0" rIns="0" bIns="0" rtlCol="0" anchor="t"/>
          <a:lstStyle/>
          <a:p>
            <a:pPr marL="0" indent="0" algn="l">
              <a:lnSpc>
                <a:spcPts val="2550"/>
              </a:lnSpc>
              <a:buNone/>
            </a:pPr>
            <a:r>
              <a:rPr lang="en-US" sz="1600" dirty="0">
                <a:solidFill>
                  <a:srgbClr val="C7CDD6"/>
                </a:solidFill>
                <a:latin typeface="Inter" pitchFamily="34" charset="0"/>
                <a:ea typeface="Inter" pitchFamily="34" charset="-122"/>
                <a:cs typeface="Inter" pitchFamily="34" charset="-120"/>
              </a:rPr>
              <a:t>Follow me on GitHub if you feel that something more needed in this let’s contribute to the future of integrated security testing!</a:t>
            </a:r>
            <a:endParaRPr lang="en-US" sz="1600" dirty="0"/>
          </a:p>
        </p:txBody>
      </p:sp>
      <p:sp>
        <p:nvSpPr>
          <p:cNvPr id="15" name="Text 13"/>
          <p:cNvSpPr/>
          <p:nvPr/>
        </p:nvSpPr>
        <p:spPr>
          <a:xfrm>
            <a:off x="1021913" y="5224224"/>
            <a:ext cx="2555081" cy="319326"/>
          </a:xfrm>
          <a:prstGeom prst="rect">
            <a:avLst/>
          </a:prstGeom>
          <a:noFill/>
          <a:ln/>
        </p:spPr>
        <p:txBody>
          <a:bodyPr wrap="none" lIns="0" tIns="0" rIns="0" bIns="0" rtlCol="0" anchor="t"/>
          <a:lstStyle/>
          <a:p>
            <a:pPr marL="0" indent="0" algn="l">
              <a:lnSpc>
                <a:spcPts val="2500"/>
              </a:lnSpc>
              <a:buNone/>
            </a:pPr>
            <a:r>
              <a:rPr lang="en-US" sz="2000" dirty="0">
                <a:solidFill>
                  <a:srgbClr val="EFD5FA"/>
                </a:solidFill>
                <a:latin typeface="Instrument Sans Medium" pitchFamily="34" charset="0"/>
                <a:ea typeface="Instrument Sans Medium" pitchFamily="34" charset="-122"/>
                <a:cs typeface="Instrument Sans Medium" pitchFamily="34" charset="-120"/>
              </a:rPr>
              <a:t>GitHub Repository:</a:t>
            </a:r>
            <a:endParaRPr lang="en-US" sz="2000" dirty="0"/>
          </a:p>
        </p:txBody>
      </p:sp>
      <p:sp>
        <p:nvSpPr>
          <p:cNvPr id="16" name="Text 14"/>
          <p:cNvSpPr/>
          <p:nvPr/>
        </p:nvSpPr>
        <p:spPr>
          <a:xfrm>
            <a:off x="1021913" y="5850136"/>
            <a:ext cx="12893159" cy="327065"/>
          </a:xfrm>
          <a:prstGeom prst="rect">
            <a:avLst/>
          </a:prstGeom>
          <a:noFill/>
          <a:ln/>
        </p:spPr>
        <p:txBody>
          <a:bodyPr wrap="none" lIns="0" tIns="0" rIns="0" bIns="0" rtlCol="0" anchor="t"/>
          <a:lstStyle/>
          <a:p>
            <a:pPr marL="0" indent="0" algn="l">
              <a:lnSpc>
                <a:spcPts val="2550"/>
              </a:lnSpc>
              <a:buNone/>
            </a:pPr>
            <a:r>
              <a:rPr lang="en-US" sz="1600" u="sng" dirty="0">
                <a:solidFill>
                  <a:srgbClr val="FDC4C4"/>
                </a:solidFill>
                <a:latin typeface="Inter" pitchFamily="34" charset="0"/>
                <a:ea typeface="Inter" pitchFamily="34" charset="-122"/>
                <a:cs typeface="Inter" pitchFamily="34" charset="-120"/>
              </a:rPr>
              <a:t>github.com/Hardish-singh</a:t>
            </a:r>
            <a:endParaRPr lang="en-US" sz="1600" dirty="0"/>
          </a:p>
        </p:txBody>
      </p:sp>
      <p:sp>
        <p:nvSpPr>
          <p:cNvPr id="17" name="Text 15"/>
          <p:cNvSpPr/>
          <p:nvPr/>
        </p:nvSpPr>
        <p:spPr>
          <a:xfrm>
            <a:off x="1021913" y="6483787"/>
            <a:ext cx="2555081" cy="319326"/>
          </a:xfrm>
          <a:prstGeom prst="rect">
            <a:avLst/>
          </a:prstGeom>
          <a:noFill/>
          <a:ln/>
        </p:spPr>
        <p:txBody>
          <a:bodyPr wrap="none" lIns="0" tIns="0" rIns="0" bIns="0" rtlCol="0" anchor="t"/>
          <a:lstStyle/>
          <a:p>
            <a:pPr marL="0" indent="0" algn="l">
              <a:lnSpc>
                <a:spcPts val="2500"/>
              </a:lnSpc>
              <a:buNone/>
            </a:pPr>
            <a:r>
              <a:rPr lang="en-US" sz="2000" dirty="0">
                <a:solidFill>
                  <a:srgbClr val="EFD5FA"/>
                </a:solidFill>
                <a:latin typeface="Instrument Sans Medium" pitchFamily="34" charset="0"/>
                <a:ea typeface="Instrument Sans Medium" pitchFamily="34" charset="-122"/>
                <a:cs typeface="Instrument Sans Medium" pitchFamily="34" charset="-120"/>
              </a:rPr>
              <a:t>Contact:</a:t>
            </a:r>
            <a:endParaRPr lang="en-US" sz="2000" dirty="0"/>
          </a:p>
        </p:txBody>
      </p:sp>
      <p:sp>
        <p:nvSpPr>
          <p:cNvPr id="18" name="Text 16"/>
          <p:cNvSpPr/>
          <p:nvPr/>
        </p:nvSpPr>
        <p:spPr>
          <a:xfrm>
            <a:off x="1021913" y="7109698"/>
            <a:ext cx="12893159" cy="327065"/>
          </a:xfrm>
          <a:prstGeom prst="rect">
            <a:avLst/>
          </a:prstGeom>
          <a:noFill/>
          <a:ln/>
        </p:spPr>
        <p:txBody>
          <a:bodyPr wrap="none" lIns="0" tIns="0" rIns="0" bIns="0" rtlCol="0" anchor="t"/>
          <a:lstStyle/>
          <a:p>
            <a:pPr marL="0" indent="0" algn="l">
              <a:lnSpc>
                <a:spcPts val="2550"/>
              </a:lnSpc>
              <a:buNone/>
            </a:pPr>
            <a:r>
              <a:rPr lang="en-US" sz="1600" dirty="0">
                <a:solidFill>
                  <a:srgbClr val="C7CDD6"/>
                </a:solidFill>
                <a:latin typeface="Inter" pitchFamily="34" charset="0"/>
                <a:ea typeface="Inter" pitchFamily="34" charset="-122"/>
              </a:rPr>
              <a:t>hardishrajpu35@gmail.com</a:t>
            </a:r>
            <a:endParaRPr lang="en-US" sz="1600" dirty="0"/>
          </a:p>
        </p:txBody>
      </p:sp>
      <p:sp>
        <p:nvSpPr>
          <p:cNvPr id="19" name="Shape 17"/>
          <p:cNvSpPr/>
          <p:nvPr/>
        </p:nvSpPr>
        <p:spPr>
          <a:xfrm>
            <a:off x="715328" y="4917638"/>
            <a:ext cx="22860" cy="2749034"/>
          </a:xfrm>
          <a:prstGeom prst="rect">
            <a:avLst/>
          </a:prstGeom>
          <a:solidFill>
            <a:srgbClr val="FDC4C4"/>
          </a:solid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message for card, presentation, business. Expressing gratitude, acknowledgment and appreciation. Minimalist abstract design with white cut out paper on blue background. Thank you message for card, presentation, business. Expressing gratitude, acknowledgment and appreciation. Minimalist abstract design with white cut out paper on blue background. thank you stock pictures, royalty-free photos &amp; images">
            <a:extLst>
              <a:ext uri="{FF2B5EF4-FFF2-40B4-BE49-F238E27FC236}">
                <a16:creationId xmlns:a16="http://schemas.microsoft.com/office/drawing/2014/main" id="{53CCE80F-664B-A1C5-19D0-2D8223DC6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4714621"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7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36163" y="578406"/>
            <a:ext cx="8458795" cy="657344"/>
          </a:xfrm>
          <a:prstGeom prst="rect">
            <a:avLst/>
          </a:prstGeom>
          <a:noFill/>
          <a:ln/>
        </p:spPr>
        <p:txBody>
          <a:bodyPr wrap="none" lIns="0" tIns="0" rIns="0" bIns="0" rtlCol="0" anchor="t"/>
          <a:lstStyle/>
          <a:p>
            <a:pPr marL="0" indent="0" algn="l">
              <a:lnSpc>
                <a:spcPts val="5150"/>
              </a:lnSpc>
              <a:buNone/>
            </a:pPr>
            <a:r>
              <a:rPr lang="en-US" sz="4100" dirty="0">
                <a:solidFill>
                  <a:srgbClr val="EFD5FA"/>
                </a:solidFill>
                <a:latin typeface="Instrument Sans Medium" pitchFamily="34" charset="0"/>
                <a:ea typeface="Instrument Sans Medium" pitchFamily="34" charset="-122"/>
                <a:cs typeface="Instrument Sans Medium" pitchFamily="34" charset="-120"/>
              </a:rPr>
              <a:t>Project Overview: Unifying Fuzzing</a:t>
            </a:r>
            <a:endParaRPr lang="en-US" sz="4100" dirty="0"/>
          </a:p>
        </p:txBody>
      </p:sp>
      <p:sp>
        <p:nvSpPr>
          <p:cNvPr id="3" name="Text 1"/>
          <p:cNvSpPr/>
          <p:nvPr/>
        </p:nvSpPr>
        <p:spPr>
          <a:xfrm>
            <a:off x="736163" y="1761530"/>
            <a:ext cx="2629376" cy="328613"/>
          </a:xfrm>
          <a:prstGeom prst="rect">
            <a:avLst/>
          </a:prstGeom>
          <a:noFill/>
          <a:ln/>
        </p:spPr>
        <p:txBody>
          <a:bodyPr wrap="none" lIns="0" tIns="0" rIns="0" bIns="0" rtlCol="0" anchor="t"/>
          <a:lstStyle/>
          <a:p>
            <a:pPr marL="0" indent="0" algn="l">
              <a:lnSpc>
                <a:spcPts val="2550"/>
              </a:lnSpc>
              <a:buNone/>
            </a:pPr>
            <a:r>
              <a:rPr lang="en-US" sz="2050" dirty="0">
                <a:solidFill>
                  <a:srgbClr val="EFD5FA"/>
                </a:solidFill>
                <a:latin typeface="Instrument Sans Medium" pitchFamily="34" charset="0"/>
                <a:ea typeface="Instrument Sans Medium" pitchFamily="34" charset="-122"/>
                <a:cs typeface="Instrument Sans Medium" pitchFamily="34" charset="-120"/>
              </a:rPr>
              <a:t>What is Fuzzing?</a:t>
            </a:r>
            <a:endParaRPr lang="en-US" sz="2050" dirty="0"/>
          </a:p>
        </p:txBody>
      </p:sp>
      <p:sp>
        <p:nvSpPr>
          <p:cNvPr id="4" name="Text 2"/>
          <p:cNvSpPr/>
          <p:nvPr/>
        </p:nvSpPr>
        <p:spPr>
          <a:xfrm>
            <a:off x="736163" y="2300407"/>
            <a:ext cx="6322457" cy="1682948"/>
          </a:xfrm>
          <a:prstGeom prst="rect">
            <a:avLst/>
          </a:prstGeom>
          <a:noFill/>
          <a:ln/>
        </p:spPr>
        <p:txBody>
          <a:bodyPr wrap="square" lIns="0" tIns="0" rIns="0" bIns="0" rtlCol="0" anchor="t"/>
          <a:lstStyle/>
          <a:p>
            <a:pPr marL="0" indent="0" algn="l">
              <a:lnSpc>
                <a:spcPts val="2650"/>
              </a:lnSpc>
              <a:buNone/>
            </a:pPr>
            <a:r>
              <a:rPr lang="en-US" sz="1650" dirty="0">
                <a:solidFill>
                  <a:srgbClr val="C7CDD6"/>
                </a:solidFill>
                <a:latin typeface="Inter" pitchFamily="34" charset="0"/>
                <a:ea typeface="Inter" pitchFamily="34" charset="-122"/>
                <a:cs typeface="Inter" pitchFamily="34" charset="-120"/>
              </a:rPr>
              <a:t>Fuzzing is an automated software testing technique that involves providing invalid, unexpected, or random data as inputs to a computer program. The goal is to discover software bugs, security vulnerabilities, or crashes by monitoring the program's behavior.</a:t>
            </a:r>
            <a:endParaRPr lang="en-US" sz="1650" dirty="0"/>
          </a:p>
        </p:txBody>
      </p:sp>
      <p:sp>
        <p:nvSpPr>
          <p:cNvPr id="5" name="Text 3"/>
          <p:cNvSpPr/>
          <p:nvPr/>
        </p:nvSpPr>
        <p:spPr>
          <a:xfrm>
            <a:off x="7579400" y="1761530"/>
            <a:ext cx="3079075" cy="328613"/>
          </a:xfrm>
          <a:prstGeom prst="rect">
            <a:avLst/>
          </a:prstGeom>
          <a:noFill/>
          <a:ln/>
        </p:spPr>
        <p:txBody>
          <a:bodyPr wrap="none" lIns="0" tIns="0" rIns="0" bIns="0" rtlCol="0" anchor="t"/>
          <a:lstStyle/>
          <a:p>
            <a:pPr marL="0" indent="0" algn="l">
              <a:lnSpc>
                <a:spcPts val="2550"/>
              </a:lnSpc>
              <a:buNone/>
            </a:pPr>
            <a:r>
              <a:rPr lang="en-US" sz="2050" dirty="0">
                <a:solidFill>
                  <a:srgbClr val="EFD5FA"/>
                </a:solidFill>
                <a:latin typeface="Instrument Sans Medium" pitchFamily="34" charset="0"/>
                <a:ea typeface="Instrument Sans Medium" pitchFamily="34" charset="-122"/>
                <a:cs typeface="Instrument Sans Medium" pitchFamily="34" charset="-120"/>
              </a:rPr>
              <a:t>Why Combine CLI + GUI?</a:t>
            </a:r>
            <a:endParaRPr lang="en-US" sz="2050" dirty="0"/>
          </a:p>
        </p:txBody>
      </p:sp>
      <p:sp>
        <p:nvSpPr>
          <p:cNvPr id="6" name="Text 4"/>
          <p:cNvSpPr/>
          <p:nvPr/>
        </p:nvSpPr>
        <p:spPr>
          <a:xfrm>
            <a:off x="7579400" y="2300407"/>
            <a:ext cx="6322457" cy="1682948"/>
          </a:xfrm>
          <a:prstGeom prst="rect">
            <a:avLst/>
          </a:prstGeom>
          <a:noFill/>
          <a:ln/>
        </p:spPr>
        <p:txBody>
          <a:bodyPr wrap="square" lIns="0" tIns="0" rIns="0" bIns="0" rtlCol="0" anchor="t"/>
          <a:lstStyle/>
          <a:p>
            <a:pPr marL="0" indent="0" algn="l">
              <a:lnSpc>
                <a:spcPts val="2650"/>
              </a:lnSpc>
              <a:buNone/>
            </a:pPr>
            <a:r>
              <a:rPr lang="en-US" sz="1650" dirty="0">
                <a:solidFill>
                  <a:srgbClr val="C7CDD6"/>
                </a:solidFill>
                <a:latin typeface="Inter" pitchFamily="34" charset="0"/>
                <a:ea typeface="Inter" pitchFamily="34" charset="-122"/>
                <a:cs typeface="Inter" pitchFamily="34" charset="-120"/>
              </a:rPr>
              <a:t>A unified interface offers the best of both worlds: the power and scripting capabilities of CLI for advanced users, and the ease-of-use and visual feedback of GUI for beginners. This integration streamlines workflows, enhances accessibility, and accelerates vulnerability discovery.</a:t>
            </a:r>
            <a:endParaRPr lang="en-US" sz="1650" dirty="0"/>
          </a:p>
        </p:txBody>
      </p:sp>
      <p:sp>
        <p:nvSpPr>
          <p:cNvPr id="7" name="Text 5"/>
          <p:cNvSpPr/>
          <p:nvPr/>
        </p:nvSpPr>
        <p:spPr>
          <a:xfrm>
            <a:off x="1051679" y="4724757"/>
            <a:ext cx="5529143" cy="328613"/>
          </a:xfrm>
          <a:prstGeom prst="rect">
            <a:avLst/>
          </a:prstGeom>
          <a:noFill/>
          <a:ln/>
        </p:spPr>
        <p:txBody>
          <a:bodyPr wrap="none" lIns="0" tIns="0" rIns="0" bIns="0" rtlCol="0" anchor="t"/>
          <a:lstStyle/>
          <a:p>
            <a:pPr marL="0" indent="0" algn="l">
              <a:lnSpc>
                <a:spcPts val="2550"/>
              </a:lnSpc>
              <a:buNone/>
            </a:pPr>
            <a:r>
              <a:rPr lang="en-US" sz="2050" dirty="0">
                <a:solidFill>
                  <a:srgbClr val="EFD5FA"/>
                </a:solidFill>
                <a:latin typeface="Instrument Sans Medium" pitchFamily="34" charset="0"/>
                <a:ea typeface="Instrument Sans Medium" pitchFamily="34" charset="-122"/>
                <a:cs typeface="Instrument Sans Medium" pitchFamily="34" charset="-120"/>
              </a:rPr>
              <a:t>Benefits for Bug Bounty Hunters &amp; Pentesters</a:t>
            </a:r>
            <a:endParaRPr lang="en-US" sz="2050" dirty="0"/>
          </a:p>
        </p:txBody>
      </p:sp>
      <p:sp>
        <p:nvSpPr>
          <p:cNvPr id="8" name="Text 6"/>
          <p:cNvSpPr/>
          <p:nvPr/>
        </p:nvSpPr>
        <p:spPr>
          <a:xfrm>
            <a:off x="1051679" y="5368885"/>
            <a:ext cx="12842558" cy="336590"/>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C7CDD6"/>
                </a:solidFill>
                <a:latin typeface="Inter" pitchFamily="34" charset="0"/>
                <a:ea typeface="Inter" pitchFamily="34" charset="-122"/>
                <a:cs typeface="Inter" pitchFamily="34" charset="-120"/>
              </a:rPr>
              <a:t>Accelerated vulnerability discovery</a:t>
            </a:r>
            <a:endParaRPr lang="en-US" sz="1650" dirty="0"/>
          </a:p>
        </p:txBody>
      </p:sp>
      <p:sp>
        <p:nvSpPr>
          <p:cNvPr id="9" name="Text 7"/>
          <p:cNvSpPr/>
          <p:nvPr/>
        </p:nvSpPr>
        <p:spPr>
          <a:xfrm>
            <a:off x="1051679" y="5779056"/>
            <a:ext cx="12842558" cy="336590"/>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C7CDD6"/>
                </a:solidFill>
                <a:latin typeface="Inter" pitchFamily="34" charset="0"/>
                <a:ea typeface="Inter" pitchFamily="34" charset="-122"/>
                <a:cs typeface="Inter" pitchFamily="34" charset="-120"/>
              </a:rPr>
              <a:t>Streamlined workflow for diverse fuzzers</a:t>
            </a:r>
            <a:endParaRPr lang="en-US" sz="1650" dirty="0"/>
          </a:p>
        </p:txBody>
      </p:sp>
      <p:sp>
        <p:nvSpPr>
          <p:cNvPr id="10" name="Text 8"/>
          <p:cNvSpPr/>
          <p:nvPr/>
        </p:nvSpPr>
        <p:spPr>
          <a:xfrm>
            <a:off x="1051679" y="6189226"/>
            <a:ext cx="12842558" cy="336590"/>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C7CDD6"/>
                </a:solidFill>
                <a:latin typeface="Inter" pitchFamily="34" charset="0"/>
                <a:ea typeface="Inter" pitchFamily="34" charset="-122"/>
                <a:cs typeface="Inter" pitchFamily="34" charset="-120"/>
              </a:rPr>
              <a:t>Improved collaboration and reporting</a:t>
            </a:r>
            <a:endParaRPr lang="en-US" sz="1650" dirty="0"/>
          </a:p>
        </p:txBody>
      </p:sp>
      <p:sp>
        <p:nvSpPr>
          <p:cNvPr id="11" name="Text 9"/>
          <p:cNvSpPr/>
          <p:nvPr/>
        </p:nvSpPr>
        <p:spPr>
          <a:xfrm>
            <a:off x="1051679" y="6599396"/>
            <a:ext cx="12842558" cy="336590"/>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C7CDD6"/>
                </a:solidFill>
                <a:latin typeface="Inter" pitchFamily="34" charset="0"/>
                <a:ea typeface="Inter" pitchFamily="34" charset="-122"/>
                <a:cs typeface="Inter" pitchFamily="34" charset="-120"/>
              </a:rPr>
              <a:t>Reduced learning curve for new tools</a:t>
            </a:r>
            <a:endParaRPr lang="en-US" sz="1650" dirty="0"/>
          </a:p>
        </p:txBody>
      </p:sp>
      <p:sp>
        <p:nvSpPr>
          <p:cNvPr id="12" name="Shape 10"/>
          <p:cNvSpPr/>
          <p:nvPr/>
        </p:nvSpPr>
        <p:spPr>
          <a:xfrm>
            <a:off x="736163" y="4409242"/>
            <a:ext cx="22860" cy="2600325"/>
          </a:xfrm>
          <a:prstGeom prst="rect">
            <a:avLst/>
          </a:prstGeom>
          <a:solidFill>
            <a:srgbClr val="FDC4C4"/>
          </a:solidFill>
          <a:ln/>
        </p:spPr>
      </p:sp>
      <p:sp>
        <p:nvSpPr>
          <p:cNvPr id="13" name="Text 11"/>
          <p:cNvSpPr/>
          <p:nvPr/>
        </p:nvSpPr>
        <p:spPr>
          <a:xfrm>
            <a:off x="736163" y="7325082"/>
            <a:ext cx="6285548" cy="328613"/>
          </a:xfrm>
          <a:prstGeom prst="rect">
            <a:avLst/>
          </a:prstGeom>
          <a:noFill/>
          <a:ln/>
        </p:spPr>
        <p:txBody>
          <a:bodyPr wrap="none" lIns="0" tIns="0" rIns="0" bIns="0" rtlCol="0" anchor="t"/>
          <a:lstStyle/>
          <a:p>
            <a:pPr marL="0" indent="0" algn="l">
              <a:lnSpc>
                <a:spcPts val="2550"/>
              </a:lnSpc>
              <a:buNone/>
            </a:pPr>
            <a:r>
              <a:rPr lang="en-US" sz="2050" dirty="0">
                <a:solidFill>
                  <a:srgbClr val="EFD5FA"/>
                </a:solidFill>
                <a:latin typeface="Instrument Sans Medium" pitchFamily="34" charset="0"/>
                <a:ea typeface="Instrument Sans Medium" pitchFamily="34" charset="-122"/>
                <a:cs typeface="Instrument Sans Medium" pitchFamily="34" charset="-120"/>
              </a:rPr>
              <a:t>Architecture Diagram: Next.js </a:t>
            </a:r>
            <a:r>
              <a:rPr lang="en-US" sz="2050" dirty="0">
                <a:solidFill>
                  <a:srgbClr val="000000"/>
                </a:solidFill>
                <a:latin typeface="Instrument Sans Medium" pitchFamily="34" charset="0"/>
                <a:ea typeface="Instrument Sans Medium" pitchFamily="34" charset="-122"/>
                <a:cs typeface="Instrument Sans Medium" pitchFamily="34" charset="-120"/>
              </a:rPr>
              <a:t>↔</a:t>
            </a:r>
            <a:r>
              <a:rPr lang="en-US" sz="2050" dirty="0">
                <a:solidFill>
                  <a:srgbClr val="EFD5FA"/>
                </a:solidFill>
                <a:latin typeface="Instrument Sans Medium" pitchFamily="34" charset="0"/>
                <a:ea typeface="Instrument Sans Medium" pitchFamily="34" charset="-122"/>
                <a:cs typeface="Instrument Sans Medium" pitchFamily="34" charset="-120"/>
              </a:rPr>
              <a:t> Node.js </a:t>
            </a:r>
            <a:r>
              <a:rPr lang="en-US" sz="2050" dirty="0">
                <a:solidFill>
                  <a:srgbClr val="000000"/>
                </a:solidFill>
                <a:latin typeface="Instrument Sans Medium" pitchFamily="34" charset="0"/>
                <a:ea typeface="Instrument Sans Medium" pitchFamily="34" charset="-122"/>
                <a:cs typeface="Instrument Sans Medium" pitchFamily="34" charset="-120"/>
              </a:rPr>
              <a:t>↔</a:t>
            </a:r>
            <a:r>
              <a:rPr lang="en-US" sz="2050" dirty="0">
                <a:solidFill>
                  <a:srgbClr val="EFD5FA"/>
                </a:solidFill>
                <a:latin typeface="Instrument Sans Medium" pitchFamily="34" charset="0"/>
                <a:ea typeface="Instrument Sans Medium" pitchFamily="34" charset="-122"/>
                <a:cs typeface="Instrument Sans Medium" pitchFamily="34" charset="-120"/>
              </a:rPr>
              <a:t> Fuzzers</a:t>
            </a:r>
            <a:endParaRPr lang="en-US" sz="2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0098" y="612934"/>
            <a:ext cx="9140547" cy="696516"/>
          </a:xfrm>
          <a:prstGeom prst="rect">
            <a:avLst/>
          </a:prstGeom>
          <a:noFill/>
          <a:ln/>
        </p:spPr>
        <p:txBody>
          <a:bodyPr wrap="none" lIns="0" tIns="0" rIns="0" bIns="0" rtlCol="0" anchor="t"/>
          <a:lstStyle/>
          <a:p>
            <a:pPr marL="0" indent="0" algn="l">
              <a:lnSpc>
                <a:spcPts val="5450"/>
              </a:lnSpc>
              <a:buNone/>
            </a:pPr>
            <a:r>
              <a:rPr lang="en-US" sz="4350" dirty="0">
                <a:solidFill>
                  <a:srgbClr val="EFD5FA"/>
                </a:solidFill>
                <a:latin typeface="Instrument Sans Medium" pitchFamily="34" charset="0"/>
                <a:ea typeface="Instrument Sans Medium" pitchFamily="34" charset="-122"/>
                <a:cs typeface="Instrument Sans Medium" pitchFamily="34" charset="-120"/>
              </a:rPr>
              <a:t>FFUF Integration: Fast Web Fuzzing</a:t>
            </a:r>
            <a:endParaRPr lang="en-US" sz="4350" dirty="0"/>
          </a:p>
        </p:txBody>
      </p:sp>
      <p:sp>
        <p:nvSpPr>
          <p:cNvPr id="3" name="Text 1"/>
          <p:cNvSpPr/>
          <p:nvPr/>
        </p:nvSpPr>
        <p:spPr>
          <a:xfrm>
            <a:off x="780098" y="1844278"/>
            <a:ext cx="6943844" cy="1426369"/>
          </a:xfrm>
          <a:prstGeom prst="rect">
            <a:avLst/>
          </a:prstGeom>
          <a:noFill/>
          <a:ln/>
        </p:spPr>
        <p:txBody>
          <a:bodyPr wrap="square" lIns="0" tIns="0" rIns="0" bIns="0" rtlCol="0" anchor="t"/>
          <a:lstStyle/>
          <a:p>
            <a:pPr marL="0" indent="0" algn="l">
              <a:lnSpc>
                <a:spcPts val="2800"/>
              </a:lnSpc>
              <a:buNone/>
            </a:pPr>
            <a:r>
              <a:rPr lang="en-US" sz="1750" dirty="0">
                <a:solidFill>
                  <a:srgbClr val="C7CDD6"/>
                </a:solidFill>
                <a:latin typeface="Inter" pitchFamily="34" charset="0"/>
                <a:ea typeface="Inter" pitchFamily="34" charset="-122"/>
                <a:cs typeface="Inter" pitchFamily="34" charset="-120"/>
              </a:rPr>
              <a:t>FFUF (Fuzz Faster U Fool) is a fast web fuzzer often used for directory and file enumeration, virtual host discovery, and GET/POST parameter fuzzing. Its speed and versatility make it a staple in web application security testing.</a:t>
            </a:r>
            <a:endParaRPr lang="en-US" sz="1750" dirty="0"/>
          </a:p>
        </p:txBody>
      </p:sp>
      <p:sp>
        <p:nvSpPr>
          <p:cNvPr id="4" name="Shape 2"/>
          <p:cNvSpPr/>
          <p:nvPr/>
        </p:nvSpPr>
        <p:spPr>
          <a:xfrm>
            <a:off x="780098" y="3521393"/>
            <a:ext cx="6943844" cy="1930718"/>
          </a:xfrm>
          <a:prstGeom prst="roundRect">
            <a:avLst>
              <a:gd name="adj" fmla="val 1732"/>
            </a:avLst>
          </a:prstGeom>
          <a:solidFill>
            <a:srgbClr val="F2F2F2"/>
          </a:solidFill>
          <a:ln/>
        </p:spPr>
      </p:sp>
      <p:pic>
        <p:nvPicPr>
          <p:cNvPr id="5" name="Image 0" descr="preencoded.png"/>
          <p:cNvPicPr>
            <a:picLocks noChangeAspect="1"/>
          </p:cNvPicPr>
          <p:nvPr/>
        </p:nvPicPr>
        <p:blipFill>
          <a:blip r:embed="rId3"/>
          <a:stretch>
            <a:fillRect/>
          </a:stretch>
        </p:blipFill>
        <p:spPr>
          <a:xfrm>
            <a:off x="1002983" y="3822859"/>
            <a:ext cx="348258" cy="278606"/>
          </a:xfrm>
          <a:prstGeom prst="rect">
            <a:avLst/>
          </a:prstGeom>
        </p:spPr>
      </p:pic>
      <p:sp>
        <p:nvSpPr>
          <p:cNvPr id="6" name="Text 3"/>
          <p:cNvSpPr/>
          <p:nvPr/>
        </p:nvSpPr>
        <p:spPr>
          <a:xfrm>
            <a:off x="1574125" y="3799999"/>
            <a:ext cx="2786301" cy="348258"/>
          </a:xfrm>
          <a:prstGeom prst="rect">
            <a:avLst/>
          </a:prstGeom>
          <a:noFill/>
          <a:ln/>
        </p:spPr>
        <p:txBody>
          <a:bodyPr wrap="none" lIns="0" tIns="0" rIns="0" bIns="0" rtlCol="0" anchor="t"/>
          <a:lstStyle/>
          <a:p>
            <a:pPr marL="0" indent="0" algn="l">
              <a:lnSpc>
                <a:spcPts val="2700"/>
              </a:lnSpc>
              <a:buNone/>
            </a:pPr>
            <a:r>
              <a:rPr lang="en-US" sz="2150" dirty="0">
                <a:solidFill>
                  <a:srgbClr val="000000"/>
                </a:solidFill>
                <a:latin typeface="Instrument Sans Medium" pitchFamily="34" charset="0"/>
                <a:ea typeface="Instrument Sans Medium" pitchFamily="34" charset="-122"/>
                <a:cs typeface="Instrument Sans Medium" pitchFamily="34" charset="-120"/>
              </a:rPr>
              <a:t>CLI Sample:</a:t>
            </a:r>
            <a:endParaRPr lang="en-US" sz="2150" dirty="0"/>
          </a:p>
        </p:txBody>
      </p:sp>
      <p:sp>
        <p:nvSpPr>
          <p:cNvPr id="7" name="Shape 4"/>
          <p:cNvSpPr/>
          <p:nvPr/>
        </p:nvSpPr>
        <p:spPr>
          <a:xfrm>
            <a:off x="1574125" y="4399002"/>
            <a:ext cx="5926931" cy="690920"/>
          </a:xfrm>
          <a:prstGeom prst="roundRect">
            <a:avLst>
              <a:gd name="adj" fmla="val 4839"/>
            </a:avLst>
          </a:prstGeom>
          <a:solidFill>
            <a:srgbClr val="313136"/>
          </a:solidFill>
          <a:ln/>
        </p:spPr>
      </p:sp>
      <p:sp>
        <p:nvSpPr>
          <p:cNvPr id="8" name="Shape 5"/>
          <p:cNvSpPr/>
          <p:nvPr/>
        </p:nvSpPr>
        <p:spPr>
          <a:xfrm>
            <a:off x="1563053" y="4399002"/>
            <a:ext cx="5949077" cy="690920"/>
          </a:xfrm>
          <a:prstGeom prst="roundRect">
            <a:avLst>
              <a:gd name="adj" fmla="val 4839"/>
            </a:avLst>
          </a:prstGeom>
          <a:solidFill>
            <a:srgbClr val="313136"/>
          </a:solidFill>
          <a:ln/>
        </p:spPr>
      </p:sp>
      <p:sp>
        <p:nvSpPr>
          <p:cNvPr id="9" name="Text 6"/>
          <p:cNvSpPr/>
          <p:nvPr/>
        </p:nvSpPr>
        <p:spPr>
          <a:xfrm>
            <a:off x="1785938" y="4566166"/>
            <a:ext cx="5503307" cy="356592"/>
          </a:xfrm>
          <a:prstGeom prst="rect">
            <a:avLst/>
          </a:prstGeom>
          <a:noFill/>
          <a:ln/>
        </p:spPr>
        <p:txBody>
          <a:bodyPr wrap="none" lIns="0" tIns="0" rIns="0" bIns="0" rtlCol="0" anchor="t"/>
          <a:lstStyle/>
          <a:p>
            <a:pPr marL="0" indent="0" algn="l">
              <a:lnSpc>
                <a:spcPts val="2800"/>
              </a:lnSpc>
              <a:buNone/>
            </a:pPr>
            <a:r>
              <a:rPr lang="en-US" sz="1750" dirty="0">
                <a:solidFill>
                  <a:srgbClr val="000000"/>
                </a:solidFill>
                <a:highlight>
                  <a:srgbClr val="313136"/>
                </a:highlight>
                <a:latin typeface="Consolas" pitchFamily="34" charset="0"/>
                <a:ea typeface="Consolas" pitchFamily="34" charset="-122"/>
                <a:cs typeface="Consolas" pitchFamily="34" charset="-120"/>
              </a:rPr>
              <a:t>ffuf -u https://target/FUZZ -w wordlist.txt</a:t>
            </a:r>
            <a:endParaRPr lang="en-US" sz="1750" dirty="0"/>
          </a:p>
        </p:txBody>
      </p:sp>
      <p:sp>
        <p:nvSpPr>
          <p:cNvPr id="10" name="Text 7"/>
          <p:cNvSpPr/>
          <p:nvPr/>
        </p:nvSpPr>
        <p:spPr>
          <a:xfrm>
            <a:off x="780098" y="5702856"/>
            <a:ext cx="6943844" cy="1426369"/>
          </a:xfrm>
          <a:prstGeom prst="rect">
            <a:avLst/>
          </a:prstGeom>
          <a:noFill/>
          <a:ln/>
        </p:spPr>
        <p:txBody>
          <a:bodyPr wrap="square" lIns="0" tIns="0" rIns="0" bIns="0" rtlCol="0" anchor="t"/>
          <a:lstStyle/>
          <a:p>
            <a:pPr marL="0" indent="0" algn="l">
              <a:lnSpc>
                <a:spcPts val="2800"/>
              </a:lnSpc>
              <a:buNone/>
            </a:pPr>
            <a:r>
              <a:rPr lang="en-US" sz="1750" dirty="0">
                <a:solidFill>
                  <a:srgbClr val="C7CDD6"/>
                </a:solidFill>
                <a:latin typeface="Inter" pitchFamily="34" charset="0"/>
                <a:ea typeface="Inter" pitchFamily="34" charset="-122"/>
                <a:cs typeface="Inter" pitchFamily="34" charset="-120"/>
              </a:rPr>
              <a:t>The GUI integrates FFUF's core functionalities, offering intuitive controls for target input, wordlist selection, and HTTP response analysis. Users can easily visualize findings and filter results based on status codes or content length.</a:t>
            </a:r>
            <a:endParaRPr lang="en-US" sz="1750" dirty="0"/>
          </a:p>
        </p:txBody>
      </p:sp>
      <p:pic>
        <p:nvPicPr>
          <p:cNvPr id="13" name="Picture 12">
            <a:extLst>
              <a:ext uri="{FF2B5EF4-FFF2-40B4-BE49-F238E27FC236}">
                <a16:creationId xmlns:a16="http://schemas.microsoft.com/office/drawing/2014/main" id="{54637592-686F-0796-5804-486ED710ACBA}"/>
              </a:ext>
            </a:extLst>
          </p:cNvPr>
          <p:cNvPicPr>
            <a:picLocks noChangeAspect="1"/>
          </p:cNvPicPr>
          <p:nvPr/>
        </p:nvPicPr>
        <p:blipFill>
          <a:blip r:embed="rId4"/>
          <a:stretch>
            <a:fillRect/>
          </a:stretch>
        </p:blipFill>
        <p:spPr>
          <a:xfrm>
            <a:off x="7946825" y="1301606"/>
            <a:ext cx="5798992" cy="2683985"/>
          </a:xfrm>
          <a:prstGeom prst="rect">
            <a:avLst/>
          </a:prstGeom>
        </p:spPr>
      </p:pic>
      <p:pic>
        <p:nvPicPr>
          <p:cNvPr id="15" name="Picture 14">
            <a:extLst>
              <a:ext uri="{FF2B5EF4-FFF2-40B4-BE49-F238E27FC236}">
                <a16:creationId xmlns:a16="http://schemas.microsoft.com/office/drawing/2014/main" id="{73F98B31-954B-C0D6-0423-5716854A672F}"/>
              </a:ext>
            </a:extLst>
          </p:cNvPr>
          <p:cNvPicPr>
            <a:picLocks noChangeAspect="1"/>
          </p:cNvPicPr>
          <p:nvPr/>
        </p:nvPicPr>
        <p:blipFill>
          <a:blip r:embed="rId5"/>
          <a:stretch>
            <a:fillRect/>
          </a:stretch>
        </p:blipFill>
        <p:spPr>
          <a:xfrm>
            <a:off x="7946825" y="4224958"/>
            <a:ext cx="5798992" cy="279206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0098" y="612934"/>
            <a:ext cx="8502015" cy="696516"/>
          </a:xfrm>
          <a:prstGeom prst="rect">
            <a:avLst/>
          </a:prstGeom>
          <a:noFill/>
          <a:ln/>
        </p:spPr>
        <p:txBody>
          <a:bodyPr wrap="none" lIns="0" tIns="0" rIns="0" bIns="0" rtlCol="0" anchor="t"/>
          <a:lstStyle/>
          <a:p>
            <a:pPr marL="0" indent="0" algn="l">
              <a:lnSpc>
                <a:spcPts val="5450"/>
              </a:lnSpc>
              <a:buNone/>
            </a:pPr>
            <a:r>
              <a:rPr lang="en-US" sz="4350" dirty="0">
                <a:solidFill>
                  <a:srgbClr val="EFD5FA"/>
                </a:solidFill>
                <a:latin typeface="Instrument Sans Medium" pitchFamily="34" charset="0"/>
                <a:ea typeface="Instrument Sans Medium" pitchFamily="34" charset="-122"/>
                <a:cs typeface="Instrument Sans Medium" pitchFamily="34" charset="-120"/>
              </a:rPr>
              <a:t>Dalfox Integration: XSS Scanning</a:t>
            </a:r>
            <a:endParaRPr lang="en-US" sz="4350" dirty="0"/>
          </a:p>
        </p:txBody>
      </p:sp>
      <p:sp>
        <p:nvSpPr>
          <p:cNvPr id="3" name="Text 1"/>
          <p:cNvSpPr/>
          <p:nvPr/>
        </p:nvSpPr>
        <p:spPr>
          <a:xfrm>
            <a:off x="780098" y="1844278"/>
            <a:ext cx="6943844" cy="1426369"/>
          </a:xfrm>
          <a:prstGeom prst="rect">
            <a:avLst/>
          </a:prstGeom>
          <a:noFill/>
          <a:ln/>
        </p:spPr>
        <p:txBody>
          <a:bodyPr wrap="square" lIns="0" tIns="0" rIns="0" bIns="0" rtlCol="0" anchor="t"/>
          <a:lstStyle/>
          <a:p>
            <a:pPr marL="0" indent="0" algn="l">
              <a:lnSpc>
                <a:spcPts val="2800"/>
              </a:lnSpc>
              <a:buNone/>
            </a:pPr>
            <a:r>
              <a:rPr lang="en-US" sz="1750" dirty="0">
                <a:solidFill>
                  <a:srgbClr val="C7CDD6"/>
                </a:solidFill>
                <a:latin typeface="Inter" pitchFamily="34" charset="0"/>
                <a:ea typeface="Inter" pitchFamily="34" charset="-122"/>
                <a:cs typeface="Inter" pitchFamily="34" charset="-120"/>
              </a:rPr>
              <a:t>Dalfox is a powerful tool designed for detecting Cross-Site Scripting (XSS) vulnerabilities. It supports various payload injection points and provides detailed reports, making it an essential asset for web penetration testers.</a:t>
            </a:r>
            <a:endParaRPr lang="en-US" sz="1750" dirty="0"/>
          </a:p>
        </p:txBody>
      </p:sp>
      <p:sp>
        <p:nvSpPr>
          <p:cNvPr id="4" name="Shape 2"/>
          <p:cNvSpPr/>
          <p:nvPr/>
        </p:nvSpPr>
        <p:spPr>
          <a:xfrm>
            <a:off x="780098" y="3521393"/>
            <a:ext cx="6943844" cy="1930718"/>
          </a:xfrm>
          <a:prstGeom prst="roundRect">
            <a:avLst>
              <a:gd name="adj" fmla="val 1732"/>
            </a:avLst>
          </a:prstGeom>
          <a:solidFill>
            <a:srgbClr val="F2F2F2"/>
          </a:solidFill>
          <a:ln/>
        </p:spPr>
      </p:sp>
      <p:pic>
        <p:nvPicPr>
          <p:cNvPr id="5" name="Image 0" descr="preencoded.png"/>
          <p:cNvPicPr>
            <a:picLocks noChangeAspect="1"/>
          </p:cNvPicPr>
          <p:nvPr/>
        </p:nvPicPr>
        <p:blipFill>
          <a:blip r:embed="rId3"/>
          <a:stretch>
            <a:fillRect/>
          </a:stretch>
        </p:blipFill>
        <p:spPr>
          <a:xfrm>
            <a:off x="1002983" y="3822859"/>
            <a:ext cx="348258" cy="278606"/>
          </a:xfrm>
          <a:prstGeom prst="rect">
            <a:avLst/>
          </a:prstGeom>
        </p:spPr>
      </p:pic>
      <p:sp>
        <p:nvSpPr>
          <p:cNvPr id="6" name="Text 3"/>
          <p:cNvSpPr/>
          <p:nvPr/>
        </p:nvSpPr>
        <p:spPr>
          <a:xfrm>
            <a:off x="1574125" y="3799999"/>
            <a:ext cx="2786301" cy="348258"/>
          </a:xfrm>
          <a:prstGeom prst="rect">
            <a:avLst/>
          </a:prstGeom>
          <a:noFill/>
          <a:ln/>
        </p:spPr>
        <p:txBody>
          <a:bodyPr wrap="none" lIns="0" tIns="0" rIns="0" bIns="0" rtlCol="0" anchor="t"/>
          <a:lstStyle/>
          <a:p>
            <a:pPr marL="0" indent="0" algn="l">
              <a:lnSpc>
                <a:spcPts val="2700"/>
              </a:lnSpc>
              <a:buNone/>
            </a:pPr>
            <a:r>
              <a:rPr lang="en-US" sz="2150" dirty="0">
                <a:solidFill>
                  <a:srgbClr val="000000"/>
                </a:solidFill>
                <a:latin typeface="Instrument Sans Medium" pitchFamily="34" charset="0"/>
                <a:ea typeface="Instrument Sans Medium" pitchFamily="34" charset="-122"/>
                <a:cs typeface="Instrument Sans Medium" pitchFamily="34" charset="-120"/>
              </a:rPr>
              <a:t>CLI Sample:</a:t>
            </a:r>
            <a:endParaRPr lang="en-US" sz="2150" dirty="0"/>
          </a:p>
        </p:txBody>
      </p:sp>
      <p:sp>
        <p:nvSpPr>
          <p:cNvPr id="7" name="Shape 4"/>
          <p:cNvSpPr/>
          <p:nvPr/>
        </p:nvSpPr>
        <p:spPr>
          <a:xfrm>
            <a:off x="1574125" y="4399002"/>
            <a:ext cx="5926931" cy="690920"/>
          </a:xfrm>
          <a:prstGeom prst="roundRect">
            <a:avLst>
              <a:gd name="adj" fmla="val 4839"/>
            </a:avLst>
          </a:prstGeom>
          <a:solidFill>
            <a:srgbClr val="313136"/>
          </a:solidFill>
          <a:ln/>
        </p:spPr>
      </p:sp>
      <p:sp>
        <p:nvSpPr>
          <p:cNvPr id="8" name="Shape 5"/>
          <p:cNvSpPr/>
          <p:nvPr/>
        </p:nvSpPr>
        <p:spPr>
          <a:xfrm>
            <a:off x="1563053" y="4399002"/>
            <a:ext cx="5949077" cy="690920"/>
          </a:xfrm>
          <a:prstGeom prst="roundRect">
            <a:avLst>
              <a:gd name="adj" fmla="val 4839"/>
            </a:avLst>
          </a:prstGeom>
          <a:solidFill>
            <a:srgbClr val="313136"/>
          </a:solidFill>
          <a:ln/>
        </p:spPr>
      </p:sp>
      <p:sp>
        <p:nvSpPr>
          <p:cNvPr id="9" name="Text 6"/>
          <p:cNvSpPr/>
          <p:nvPr/>
        </p:nvSpPr>
        <p:spPr>
          <a:xfrm>
            <a:off x="1785938" y="4566166"/>
            <a:ext cx="5503307" cy="356592"/>
          </a:xfrm>
          <a:prstGeom prst="rect">
            <a:avLst/>
          </a:prstGeom>
          <a:noFill/>
          <a:ln/>
        </p:spPr>
        <p:txBody>
          <a:bodyPr wrap="none" lIns="0" tIns="0" rIns="0" bIns="0" rtlCol="0" anchor="t"/>
          <a:lstStyle/>
          <a:p>
            <a:pPr marL="0" indent="0" algn="l">
              <a:lnSpc>
                <a:spcPts val="2800"/>
              </a:lnSpc>
              <a:buNone/>
            </a:pPr>
            <a:r>
              <a:rPr lang="en-US" sz="1750" dirty="0">
                <a:solidFill>
                  <a:srgbClr val="000000"/>
                </a:solidFill>
                <a:highlight>
                  <a:srgbClr val="313136"/>
                </a:highlight>
                <a:latin typeface="Consolas" pitchFamily="34" charset="0"/>
                <a:ea typeface="Consolas" pitchFamily="34" charset="-122"/>
                <a:cs typeface="Consolas" pitchFamily="34" charset="-120"/>
              </a:rPr>
              <a:t>dalfox url https://target</a:t>
            </a:r>
            <a:endParaRPr lang="en-US" sz="1750" dirty="0"/>
          </a:p>
        </p:txBody>
      </p:sp>
      <p:sp>
        <p:nvSpPr>
          <p:cNvPr id="10" name="Text 7"/>
          <p:cNvSpPr/>
          <p:nvPr/>
        </p:nvSpPr>
        <p:spPr>
          <a:xfrm>
            <a:off x="780098" y="5702856"/>
            <a:ext cx="6943844" cy="1426369"/>
          </a:xfrm>
          <a:prstGeom prst="rect">
            <a:avLst/>
          </a:prstGeom>
          <a:noFill/>
          <a:ln/>
        </p:spPr>
        <p:txBody>
          <a:bodyPr wrap="square" lIns="0" tIns="0" rIns="0" bIns="0" rtlCol="0" anchor="t"/>
          <a:lstStyle/>
          <a:p>
            <a:pPr marL="0" indent="0" algn="l">
              <a:lnSpc>
                <a:spcPts val="2800"/>
              </a:lnSpc>
              <a:buNone/>
            </a:pPr>
            <a:r>
              <a:rPr lang="en-US" sz="1750" dirty="0">
                <a:solidFill>
                  <a:srgbClr val="C7CDD6"/>
                </a:solidFill>
                <a:latin typeface="Inter" pitchFamily="34" charset="0"/>
                <a:ea typeface="Inter" pitchFamily="34" charset="-122"/>
                <a:cs typeface="Inter" pitchFamily="34" charset="-120"/>
              </a:rPr>
              <a:t>Our GUI provides a clear overview of Dalfox scan results, allowing for easy filtering and sorting of identified vulnerabilities. Interactive elements enable users to drill down into specific findings and analyze the impact.</a:t>
            </a:r>
            <a:endParaRPr lang="en-US" sz="1750" dirty="0"/>
          </a:p>
        </p:txBody>
      </p:sp>
      <p:pic>
        <p:nvPicPr>
          <p:cNvPr id="13" name="Picture 12">
            <a:extLst>
              <a:ext uri="{FF2B5EF4-FFF2-40B4-BE49-F238E27FC236}">
                <a16:creationId xmlns:a16="http://schemas.microsoft.com/office/drawing/2014/main" id="{66C9F9C8-64C6-41B1-D9AA-5F493D89B7BF}"/>
              </a:ext>
            </a:extLst>
          </p:cNvPr>
          <p:cNvPicPr>
            <a:picLocks noChangeAspect="1"/>
          </p:cNvPicPr>
          <p:nvPr/>
        </p:nvPicPr>
        <p:blipFill>
          <a:blip r:embed="rId4"/>
          <a:stretch>
            <a:fillRect/>
          </a:stretch>
        </p:blipFill>
        <p:spPr>
          <a:xfrm>
            <a:off x="8140148" y="1301606"/>
            <a:ext cx="5710154" cy="2703864"/>
          </a:xfrm>
          <a:prstGeom prst="rect">
            <a:avLst/>
          </a:prstGeom>
        </p:spPr>
      </p:pic>
      <p:pic>
        <p:nvPicPr>
          <p:cNvPr id="15" name="Picture 14">
            <a:extLst>
              <a:ext uri="{FF2B5EF4-FFF2-40B4-BE49-F238E27FC236}">
                <a16:creationId xmlns:a16="http://schemas.microsoft.com/office/drawing/2014/main" id="{5D2016DD-7F78-3801-7F00-17E3BDE3C73E}"/>
              </a:ext>
            </a:extLst>
          </p:cNvPr>
          <p:cNvPicPr>
            <a:picLocks noChangeAspect="1"/>
          </p:cNvPicPr>
          <p:nvPr/>
        </p:nvPicPr>
        <p:blipFill>
          <a:blip r:embed="rId5"/>
          <a:stretch>
            <a:fillRect/>
          </a:stretch>
        </p:blipFill>
        <p:spPr>
          <a:xfrm>
            <a:off x="8140148" y="4220956"/>
            <a:ext cx="5710154" cy="33957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0098" y="612934"/>
            <a:ext cx="9735622" cy="696516"/>
          </a:xfrm>
          <a:prstGeom prst="rect">
            <a:avLst/>
          </a:prstGeom>
          <a:noFill/>
          <a:ln/>
        </p:spPr>
        <p:txBody>
          <a:bodyPr wrap="none" lIns="0" tIns="0" rIns="0" bIns="0" rtlCol="0" anchor="t"/>
          <a:lstStyle/>
          <a:p>
            <a:pPr marL="0" indent="0" algn="l">
              <a:lnSpc>
                <a:spcPts val="5450"/>
              </a:lnSpc>
              <a:buNone/>
            </a:pPr>
            <a:r>
              <a:rPr lang="en-US" sz="4350" dirty="0">
                <a:solidFill>
                  <a:srgbClr val="EFD5FA"/>
                </a:solidFill>
                <a:latin typeface="Instrument Sans Medium" pitchFamily="34" charset="0"/>
                <a:ea typeface="Instrument Sans Medium" pitchFamily="34" charset="-122"/>
                <a:cs typeface="Instrument Sans Medium" pitchFamily="34" charset="-120"/>
              </a:rPr>
              <a:t>WFuzz Integration: Advanced Fuzzing</a:t>
            </a:r>
            <a:endParaRPr lang="en-US" sz="4350" dirty="0"/>
          </a:p>
        </p:txBody>
      </p:sp>
      <p:sp>
        <p:nvSpPr>
          <p:cNvPr id="3" name="Text 1"/>
          <p:cNvSpPr/>
          <p:nvPr/>
        </p:nvSpPr>
        <p:spPr>
          <a:xfrm>
            <a:off x="780098" y="1844278"/>
            <a:ext cx="6943844" cy="1426369"/>
          </a:xfrm>
          <a:prstGeom prst="rect">
            <a:avLst/>
          </a:prstGeom>
          <a:noFill/>
          <a:ln/>
        </p:spPr>
        <p:txBody>
          <a:bodyPr wrap="square" lIns="0" tIns="0" rIns="0" bIns="0" rtlCol="0" anchor="t"/>
          <a:lstStyle/>
          <a:p>
            <a:pPr marL="0" indent="0" algn="l">
              <a:lnSpc>
                <a:spcPts val="2800"/>
              </a:lnSpc>
              <a:buNone/>
            </a:pPr>
            <a:r>
              <a:rPr lang="en-US" sz="1750" dirty="0">
                <a:solidFill>
                  <a:srgbClr val="C7CDD6"/>
                </a:solidFill>
                <a:latin typeface="Inter" pitchFamily="34" charset="0"/>
                <a:ea typeface="Inter" pitchFamily="34" charset="-122"/>
                <a:cs typeface="Inter" pitchFamily="34" charset="-120"/>
              </a:rPr>
              <a:t>WFuzz is a highly flexible and powerful web application fuzzer. It offers extensive customization options, including payload encoding, different fuzzer types, and filters, enabling deep and precise vulnerability hunting.</a:t>
            </a:r>
            <a:endParaRPr lang="en-US" sz="1750" dirty="0"/>
          </a:p>
        </p:txBody>
      </p:sp>
      <p:sp>
        <p:nvSpPr>
          <p:cNvPr id="4" name="Shape 2"/>
          <p:cNvSpPr/>
          <p:nvPr/>
        </p:nvSpPr>
        <p:spPr>
          <a:xfrm>
            <a:off x="780098" y="3521393"/>
            <a:ext cx="6943844" cy="1930718"/>
          </a:xfrm>
          <a:prstGeom prst="roundRect">
            <a:avLst>
              <a:gd name="adj" fmla="val 1732"/>
            </a:avLst>
          </a:prstGeom>
          <a:solidFill>
            <a:srgbClr val="F2F2F2"/>
          </a:solidFill>
          <a:ln/>
        </p:spPr>
      </p:sp>
      <p:pic>
        <p:nvPicPr>
          <p:cNvPr id="5" name="Image 0" descr="preencoded.png"/>
          <p:cNvPicPr>
            <a:picLocks noChangeAspect="1"/>
          </p:cNvPicPr>
          <p:nvPr/>
        </p:nvPicPr>
        <p:blipFill>
          <a:blip r:embed="rId3"/>
          <a:stretch>
            <a:fillRect/>
          </a:stretch>
        </p:blipFill>
        <p:spPr>
          <a:xfrm>
            <a:off x="1002983" y="3822859"/>
            <a:ext cx="348258" cy="278606"/>
          </a:xfrm>
          <a:prstGeom prst="rect">
            <a:avLst/>
          </a:prstGeom>
        </p:spPr>
      </p:pic>
      <p:sp>
        <p:nvSpPr>
          <p:cNvPr id="6" name="Text 3"/>
          <p:cNvSpPr/>
          <p:nvPr/>
        </p:nvSpPr>
        <p:spPr>
          <a:xfrm>
            <a:off x="1574125" y="3799999"/>
            <a:ext cx="2786301" cy="348258"/>
          </a:xfrm>
          <a:prstGeom prst="rect">
            <a:avLst/>
          </a:prstGeom>
          <a:noFill/>
          <a:ln/>
        </p:spPr>
        <p:txBody>
          <a:bodyPr wrap="none" lIns="0" tIns="0" rIns="0" bIns="0" rtlCol="0" anchor="t"/>
          <a:lstStyle/>
          <a:p>
            <a:pPr marL="0" indent="0" algn="l">
              <a:lnSpc>
                <a:spcPts val="2700"/>
              </a:lnSpc>
              <a:buNone/>
            </a:pPr>
            <a:r>
              <a:rPr lang="en-US" sz="2150" dirty="0">
                <a:solidFill>
                  <a:srgbClr val="000000"/>
                </a:solidFill>
                <a:latin typeface="Instrument Sans Medium" pitchFamily="34" charset="0"/>
                <a:ea typeface="Instrument Sans Medium" pitchFamily="34" charset="-122"/>
                <a:cs typeface="Instrument Sans Medium" pitchFamily="34" charset="-120"/>
              </a:rPr>
              <a:t>CLI Sample:</a:t>
            </a:r>
            <a:endParaRPr lang="en-US" sz="2150" dirty="0"/>
          </a:p>
        </p:txBody>
      </p:sp>
      <p:sp>
        <p:nvSpPr>
          <p:cNvPr id="7" name="Shape 4"/>
          <p:cNvSpPr/>
          <p:nvPr/>
        </p:nvSpPr>
        <p:spPr>
          <a:xfrm>
            <a:off x="1574125" y="4399002"/>
            <a:ext cx="5926931" cy="690920"/>
          </a:xfrm>
          <a:prstGeom prst="roundRect">
            <a:avLst>
              <a:gd name="adj" fmla="val 4839"/>
            </a:avLst>
          </a:prstGeom>
          <a:solidFill>
            <a:srgbClr val="313136"/>
          </a:solidFill>
          <a:ln/>
        </p:spPr>
      </p:sp>
      <p:sp>
        <p:nvSpPr>
          <p:cNvPr id="8" name="Shape 5"/>
          <p:cNvSpPr/>
          <p:nvPr/>
        </p:nvSpPr>
        <p:spPr>
          <a:xfrm>
            <a:off x="1563053" y="4399002"/>
            <a:ext cx="5949077" cy="690920"/>
          </a:xfrm>
          <a:prstGeom prst="roundRect">
            <a:avLst>
              <a:gd name="adj" fmla="val 4839"/>
            </a:avLst>
          </a:prstGeom>
          <a:solidFill>
            <a:srgbClr val="313136"/>
          </a:solidFill>
          <a:ln/>
        </p:spPr>
      </p:sp>
      <p:sp>
        <p:nvSpPr>
          <p:cNvPr id="9" name="Text 6"/>
          <p:cNvSpPr/>
          <p:nvPr/>
        </p:nvSpPr>
        <p:spPr>
          <a:xfrm>
            <a:off x="1785938" y="4566166"/>
            <a:ext cx="5503307" cy="356592"/>
          </a:xfrm>
          <a:prstGeom prst="rect">
            <a:avLst/>
          </a:prstGeom>
          <a:noFill/>
          <a:ln/>
        </p:spPr>
        <p:txBody>
          <a:bodyPr wrap="none" lIns="0" tIns="0" rIns="0" bIns="0" rtlCol="0" anchor="t"/>
          <a:lstStyle/>
          <a:p>
            <a:pPr marL="0" indent="0" algn="l">
              <a:lnSpc>
                <a:spcPts val="2800"/>
              </a:lnSpc>
              <a:buNone/>
            </a:pPr>
            <a:r>
              <a:rPr lang="en-US" sz="1750" dirty="0">
                <a:solidFill>
                  <a:srgbClr val="000000"/>
                </a:solidFill>
                <a:highlight>
                  <a:srgbClr val="313136"/>
                </a:highlight>
                <a:latin typeface="Consolas" pitchFamily="34" charset="0"/>
                <a:ea typeface="Consolas" pitchFamily="34" charset="-122"/>
                <a:cs typeface="Consolas" pitchFamily="34" charset="-120"/>
              </a:rPr>
              <a:t>wfuzz -c -z file,wordlist.txt -u https://target/FUZZ</a:t>
            </a:r>
            <a:endParaRPr lang="en-US" sz="1750" dirty="0"/>
          </a:p>
        </p:txBody>
      </p:sp>
      <p:sp>
        <p:nvSpPr>
          <p:cNvPr id="10" name="Text 7"/>
          <p:cNvSpPr/>
          <p:nvPr/>
        </p:nvSpPr>
        <p:spPr>
          <a:xfrm>
            <a:off x="780098" y="5702856"/>
            <a:ext cx="6943844" cy="1426369"/>
          </a:xfrm>
          <a:prstGeom prst="rect">
            <a:avLst/>
          </a:prstGeom>
          <a:noFill/>
          <a:ln/>
        </p:spPr>
        <p:txBody>
          <a:bodyPr wrap="square" lIns="0" tIns="0" rIns="0" bIns="0" rtlCol="0" anchor="t"/>
          <a:lstStyle/>
          <a:p>
            <a:pPr marL="0" indent="0" algn="l">
              <a:lnSpc>
                <a:spcPts val="2800"/>
              </a:lnSpc>
              <a:buNone/>
            </a:pPr>
            <a:r>
              <a:rPr lang="en-US" sz="1750" dirty="0">
                <a:solidFill>
                  <a:srgbClr val="C7CDD6"/>
                </a:solidFill>
                <a:latin typeface="Inter" pitchFamily="34" charset="0"/>
                <a:ea typeface="Inter" pitchFamily="34" charset="-122"/>
                <a:cs typeface="Inter" pitchFamily="34" charset="-120"/>
              </a:rPr>
              <a:t>The GUI for WFuzz simplifies complex configurations, providing a visual builder for fuzzing parameters and real-time display of response times. This helps in identifying slow responses or potential denial-of-service vulnerabilities efficiently.</a:t>
            </a:r>
            <a:endParaRPr lang="en-US" sz="1750" dirty="0"/>
          </a:p>
        </p:txBody>
      </p:sp>
      <p:pic>
        <p:nvPicPr>
          <p:cNvPr id="13" name="Picture 12">
            <a:extLst>
              <a:ext uri="{FF2B5EF4-FFF2-40B4-BE49-F238E27FC236}">
                <a16:creationId xmlns:a16="http://schemas.microsoft.com/office/drawing/2014/main" id="{1E6339F6-7D86-1F04-21DE-A7A6295161D0}"/>
              </a:ext>
            </a:extLst>
          </p:cNvPr>
          <p:cNvPicPr>
            <a:picLocks noChangeAspect="1"/>
          </p:cNvPicPr>
          <p:nvPr/>
        </p:nvPicPr>
        <p:blipFill>
          <a:blip r:embed="rId4"/>
          <a:stretch>
            <a:fillRect/>
          </a:stretch>
        </p:blipFill>
        <p:spPr>
          <a:xfrm>
            <a:off x="8179903" y="1320657"/>
            <a:ext cx="5784575" cy="2973048"/>
          </a:xfrm>
          <a:prstGeom prst="rect">
            <a:avLst/>
          </a:prstGeom>
        </p:spPr>
      </p:pic>
      <p:pic>
        <p:nvPicPr>
          <p:cNvPr id="15" name="Picture 14">
            <a:extLst>
              <a:ext uri="{FF2B5EF4-FFF2-40B4-BE49-F238E27FC236}">
                <a16:creationId xmlns:a16="http://schemas.microsoft.com/office/drawing/2014/main" id="{C3636342-02C6-824F-C809-06DC6FA08357}"/>
              </a:ext>
            </a:extLst>
          </p:cNvPr>
          <p:cNvPicPr>
            <a:picLocks noChangeAspect="1"/>
          </p:cNvPicPr>
          <p:nvPr/>
        </p:nvPicPr>
        <p:blipFill>
          <a:blip r:embed="rId5"/>
          <a:stretch>
            <a:fillRect/>
          </a:stretch>
        </p:blipFill>
        <p:spPr>
          <a:xfrm>
            <a:off x="8179903" y="4399001"/>
            <a:ext cx="5784576" cy="32176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3787" y="607933"/>
            <a:ext cx="9250561" cy="690801"/>
          </a:xfrm>
          <a:prstGeom prst="rect">
            <a:avLst/>
          </a:prstGeom>
          <a:noFill/>
          <a:ln/>
        </p:spPr>
        <p:txBody>
          <a:bodyPr wrap="none" lIns="0" tIns="0" rIns="0" bIns="0" rtlCol="0" anchor="t"/>
          <a:lstStyle/>
          <a:p>
            <a:pPr marL="0" indent="0" algn="l">
              <a:lnSpc>
                <a:spcPts val="5400"/>
              </a:lnSpc>
              <a:buNone/>
            </a:pPr>
            <a:r>
              <a:rPr lang="en-US" sz="4350" dirty="0">
                <a:solidFill>
                  <a:srgbClr val="EFD5FA"/>
                </a:solidFill>
                <a:latin typeface="Instrument Sans Medium" pitchFamily="34" charset="0"/>
                <a:ea typeface="Instrument Sans Medium" pitchFamily="34" charset="-122"/>
                <a:cs typeface="Instrument Sans Medium" pitchFamily="34" charset="-120"/>
              </a:rPr>
              <a:t>Radamsa Integration: Smart Fuzzing</a:t>
            </a:r>
            <a:endParaRPr lang="en-US" sz="4350" dirty="0"/>
          </a:p>
        </p:txBody>
      </p:sp>
      <p:sp>
        <p:nvSpPr>
          <p:cNvPr id="3" name="Text 1"/>
          <p:cNvSpPr/>
          <p:nvPr/>
        </p:nvSpPr>
        <p:spPr>
          <a:xfrm>
            <a:off x="773787" y="1829276"/>
            <a:ext cx="6952774" cy="1768673"/>
          </a:xfrm>
          <a:prstGeom prst="rect">
            <a:avLst/>
          </a:prstGeom>
          <a:noFill/>
          <a:ln/>
        </p:spPr>
        <p:txBody>
          <a:bodyPr wrap="square" lIns="0" tIns="0" rIns="0" bIns="0" rtlCol="0" anchor="t"/>
          <a:lstStyle/>
          <a:p>
            <a:pPr marL="0" indent="0" algn="l">
              <a:lnSpc>
                <a:spcPts val="2750"/>
              </a:lnSpc>
              <a:buNone/>
            </a:pPr>
            <a:r>
              <a:rPr lang="en-US" sz="1700" dirty="0">
                <a:solidFill>
                  <a:srgbClr val="C7CDD6"/>
                </a:solidFill>
                <a:latin typeface="Inter" pitchFamily="34" charset="0"/>
                <a:ea typeface="Inter" pitchFamily="34" charset="-122"/>
                <a:cs typeface="Inter" pitchFamily="34" charset="-120"/>
              </a:rPr>
              <a:t>Radamsa is a general-purpose fuzzer that generates test cases based on a given input. It's known for its ability to produce highly effective and "interesting" inputs, making it valuable for discovering unexpected edge cases and crashes in various applications.</a:t>
            </a:r>
            <a:endParaRPr lang="en-US" sz="1700" dirty="0"/>
          </a:p>
        </p:txBody>
      </p:sp>
      <p:sp>
        <p:nvSpPr>
          <p:cNvPr id="4" name="Shape 2"/>
          <p:cNvSpPr/>
          <p:nvPr/>
        </p:nvSpPr>
        <p:spPr>
          <a:xfrm>
            <a:off x="773787" y="3846671"/>
            <a:ext cx="6952774" cy="1914763"/>
          </a:xfrm>
          <a:prstGeom prst="roundRect">
            <a:avLst>
              <a:gd name="adj" fmla="val 1732"/>
            </a:avLst>
          </a:prstGeom>
          <a:solidFill>
            <a:srgbClr val="F2F2F2"/>
          </a:solidFill>
          <a:ln/>
        </p:spPr>
      </p:sp>
      <p:pic>
        <p:nvPicPr>
          <p:cNvPr id="5" name="Image 0" descr="preencoded.png"/>
          <p:cNvPicPr>
            <a:picLocks noChangeAspect="1"/>
          </p:cNvPicPr>
          <p:nvPr/>
        </p:nvPicPr>
        <p:blipFill>
          <a:blip r:embed="rId3"/>
          <a:stretch>
            <a:fillRect/>
          </a:stretch>
        </p:blipFill>
        <p:spPr>
          <a:xfrm>
            <a:off x="994767" y="4147780"/>
            <a:ext cx="345400" cy="276344"/>
          </a:xfrm>
          <a:prstGeom prst="rect">
            <a:avLst/>
          </a:prstGeom>
        </p:spPr>
      </p:pic>
      <p:sp>
        <p:nvSpPr>
          <p:cNvPr id="6" name="Text 3"/>
          <p:cNvSpPr/>
          <p:nvPr/>
        </p:nvSpPr>
        <p:spPr>
          <a:xfrm>
            <a:off x="1561148" y="4122896"/>
            <a:ext cx="2763679" cy="345400"/>
          </a:xfrm>
          <a:prstGeom prst="rect">
            <a:avLst/>
          </a:prstGeom>
          <a:noFill/>
          <a:ln/>
        </p:spPr>
        <p:txBody>
          <a:bodyPr wrap="none" lIns="0" tIns="0" rIns="0" bIns="0" rtlCol="0" anchor="t"/>
          <a:lstStyle/>
          <a:p>
            <a:pPr marL="0" indent="0" algn="l">
              <a:lnSpc>
                <a:spcPts val="2700"/>
              </a:lnSpc>
              <a:buNone/>
            </a:pPr>
            <a:r>
              <a:rPr lang="en-US" sz="2150" dirty="0">
                <a:solidFill>
                  <a:srgbClr val="000000"/>
                </a:solidFill>
                <a:latin typeface="Instrument Sans Medium" pitchFamily="34" charset="0"/>
                <a:ea typeface="Instrument Sans Medium" pitchFamily="34" charset="-122"/>
                <a:cs typeface="Instrument Sans Medium" pitchFamily="34" charset="-120"/>
              </a:rPr>
              <a:t>CLI Sample:</a:t>
            </a:r>
            <a:endParaRPr lang="en-US" sz="2150" dirty="0"/>
          </a:p>
        </p:txBody>
      </p:sp>
      <p:sp>
        <p:nvSpPr>
          <p:cNvPr id="7" name="Shape 4"/>
          <p:cNvSpPr/>
          <p:nvPr/>
        </p:nvSpPr>
        <p:spPr>
          <a:xfrm>
            <a:off x="1561148" y="4717018"/>
            <a:ext cx="5944433" cy="685205"/>
          </a:xfrm>
          <a:prstGeom prst="roundRect">
            <a:avLst>
              <a:gd name="adj" fmla="val 4840"/>
            </a:avLst>
          </a:prstGeom>
          <a:solidFill>
            <a:srgbClr val="313136"/>
          </a:solidFill>
          <a:ln/>
        </p:spPr>
      </p:sp>
      <p:sp>
        <p:nvSpPr>
          <p:cNvPr id="8" name="Shape 5"/>
          <p:cNvSpPr/>
          <p:nvPr/>
        </p:nvSpPr>
        <p:spPr>
          <a:xfrm>
            <a:off x="1550194" y="4717018"/>
            <a:ext cx="5966341" cy="685205"/>
          </a:xfrm>
          <a:prstGeom prst="roundRect">
            <a:avLst>
              <a:gd name="adj" fmla="val 4840"/>
            </a:avLst>
          </a:prstGeom>
          <a:solidFill>
            <a:srgbClr val="313136"/>
          </a:solidFill>
          <a:ln/>
        </p:spPr>
      </p:sp>
      <p:sp>
        <p:nvSpPr>
          <p:cNvPr id="9" name="Text 6"/>
          <p:cNvSpPr/>
          <p:nvPr/>
        </p:nvSpPr>
        <p:spPr>
          <a:xfrm>
            <a:off x="1771174" y="4882753"/>
            <a:ext cx="5524381" cy="353735"/>
          </a:xfrm>
          <a:prstGeom prst="rect">
            <a:avLst/>
          </a:prstGeom>
          <a:noFill/>
          <a:ln/>
        </p:spPr>
        <p:txBody>
          <a:bodyPr wrap="none" lIns="0" tIns="0" rIns="0" bIns="0" rtlCol="0" anchor="t"/>
          <a:lstStyle/>
          <a:p>
            <a:pPr marL="0" indent="0" algn="l">
              <a:lnSpc>
                <a:spcPts val="2750"/>
              </a:lnSpc>
              <a:buNone/>
            </a:pPr>
            <a:r>
              <a:rPr lang="en-US" sz="1700" dirty="0">
                <a:solidFill>
                  <a:srgbClr val="000000"/>
                </a:solidFill>
                <a:highlight>
                  <a:srgbClr val="313136"/>
                </a:highlight>
                <a:latin typeface="Consolas" pitchFamily="34" charset="0"/>
                <a:ea typeface="Consolas" pitchFamily="34" charset="-122"/>
                <a:cs typeface="Consolas" pitchFamily="34" charset="-120"/>
              </a:rPr>
              <a:t>echo "input" | radamsa</a:t>
            </a:r>
            <a:endParaRPr lang="en-US" sz="1700" dirty="0"/>
          </a:p>
        </p:txBody>
      </p:sp>
      <p:sp>
        <p:nvSpPr>
          <p:cNvPr id="10" name="Text 7"/>
          <p:cNvSpPr/>
          <p:nvPr/>
        </p:nvSpPr>
        <p:spPr>
          <a:xfrm>
            <a:off x="773787" y="6010156"/>
            <a:ext cx="6952774" cy="1414939"/>
          </a:xfrm>
          <a:prstGeom prst="rect">
            <a:avLst/>
          </a:prstGeom>
          <a:noFill/>
          <a:ln/>
        </p:spPr>
        <p:txBody>
          <a:bodyPr wrap="square" lIns="0" tIns="0" rIns="0" bIns="0" rtlCol="0" anchor="t"/>
          <a:lstStyle/>
          <a:p>
            <a:pPr marL="0" indent="0" algn="l">
              <a:lnSpc>
                <a:spcPts val="2750"/>
              </a:lnSpc>
              <a:buNone/>
            </a:pPr>
            <a:r>
              <a:rPr lang="en-US" sz="1700" dirty="0">
                <a:solidFill>
                  <a:srgbClr val="C7CDD6"/>
                </a:solidFill>
                <a:latin typeface="Inter" pitchFamily="34" charset="0"/>
                <a:ea typeface="Inter" pitchFamily="34" charset="-122"/>
                <a:cs typeface="Inter" pitchFamily="34" charset="-120"/>
              </a:rPr>
              <a:t>The Radamsa GUI provides an interactive interface for input mutation, allowing users to preview fuzzed samples in real-time. This visual feedback helps in understanding how inputs are transformed and refining the fuzzing strategy.</a:t>
            </a:r>
            <a:endParaRPr lang="en-US" sz="1700" dirty="0"/>
          </a:p>
        </p:txBody>
      </p:sp>
      <p:pic>
        <p:nvPicPr>
          <p:cNvPr id="13" name="Picture 12">
            <a:extLst>
              <a:ext uri="{FF2B5EF4-FFF2-40B4-BE49-F238E27FC236}">
                <a16:creationId xmlns:a16="http://schemas.microsoft.com/office/drawing/2014/main" id="{CB709F5F-992E-5920-E808-4A44A8CBFDEA}"/>
              </a:ext>
            </a:extLst>
          </p:cNvPr>
          <p:cNvPicPr>
            <a:picLocks noChangeAspect="1"/>
          </p:cNvPicPr>
          <p:nvPr/>
        </p:nvPicPr>
        <p:blipFill>
          <a:blip r:embed="rId4"/>
          <a:stretch>
            <a:fillRect/>
          </a:stretch>
        </p:blipFill>
        <p:spPr>
          <a:xfrm>
            <a:off x="7947540" y="1276204"/>
            <a:ext cx="6464199" cy="3192092"/>
          </a:xfrm>
          <a:prstGeom prst="rect">
            <a:avLst/>
          </a:prstGeom>
        </p:spPr>
      </p:pic>
      <p:pic>
        <p:nvPicPr>
          <p:cNvPr id="15" name="Picture 14">
            <a:extLst>
              <a:ext uri="{FF2B5EF4-FFF2-40B4-BE49-F238E27FC236}">
                <a16:creationId xmlns:a16="http://schemas.microsoft.com/office/drawing/2014/main" id="{73E30E63-9CC9-42DB-0BFC-90CE52B9CF11}"/>
              </a:ext>
            </a:extLst>
          </p:cNvPr>
          <p:cNvPicPr>
            <a:picLocks noChangeAspect="1"/>
          </p:cNvPicPr>
          <p:nvPr/>
        </p:nvPicPr>
        <p:blipFill>
          <a:blip r:embed="rId5"/>
          <a:stretch>
            <a:fillRect/>
          </a:stretch>
        </p:blipFill>
        <p:spPr>
          <a:xfrm>
            <a:off x="7947539" y="4591878"/>
            <a:ext cx="6464199" cy="319209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3787" y="607933"/>
            <a:ext cx="7710011" cy="690801"/>
          </a:xfrm>
          <a:prstGeom prst="rect">
            <a:avLst/>
          </a:prstGeom>
          <a:noFill/>
          <a:ln/>
        </p:spPr>
        <p:txBody>
          <a:bodyPr wrap="none" lIns="0" tIns="0" rIns="0" bIns="0" rtlCol="0" anchor="t"/>
          <a:lstStyle/>
          <a:p>
            <a:pPr marL="0" indent="0" algn="l">
              <a:lnSpc>
                <a:spcPts val="5400"/>
              </a:lnSpc>
              <a:buNone/>
            </a:pPr>
            <a:r>
              <a:rPr lang="en-US" sz="4350" dirty="0">
                <a:solidFill>
                  <a:srgbClr val="EFD5FA"/>
                </a:solidFill>
                <a:latin typeface="Instrument Sans Medium" pitchFamily="34" charset="0"/>
                <a:ea typeface="Instrument Sans Medium" pitchFamily="34" charset="-122"/>
                <a:cs typeface="Instrument Sans Medium" pitchFamily="34" charset="-120"/>
              </a:rPr>
              <a:t>ZFuzz Integration: API Fuzzing</a:t>
            </a:r>
            <a:endParaRPr lang="en-US" sz="4350" dirty="0"/>
          </a:p>
        </p:txBody>
      </p:sp>
      <p:sp>
        <p:nvSpPr>
          <p:cNvPr id="3" name="Text 1"/>
          <p:cNvSpPr/>
          <p:nvPr/>
        </p:nvSpPr>
        <p:spPr>
          <a:xfrm>
            <a:off x="773787" y="1829276"/>
            <a:ext cx="6952774" cy="1414939"/>
          </a:xfrm>
          <a:prstGeom prst="rect">
            <a:avLst/>
          </a:prstGeom>
          <a:noFill/>
          <a:ln/>
        </p:spPr>
        <p:txBody>
          <a:bodyPr wrap="square" lIns="0" tIns="0" rIns="0" bIns="0" rtlCol="0" anchor="t"/>
          <a:lstStyle/>
          <a:p>
            <a:pPr marL="0" indent="0" algn="l">
              <a:lnSpc>
                <a:spcPts val="2750"/>
              </a:lnSpc>
              <a:buNone/>
            </a:pPr>
            <a:r>
              <a:rPr lang="en-US" sz="1700" dirty="0">
                <a:solidFill>
                  <a:srgbClr val="C7CDD6"/>
                </a:solidFill>
                <a:latin typeface="Inter" pitchFamily="34" charset="0"/>
                <a:ea typeface="Inter" pitchFamily="34" charset="-122"/>
                <a:cs typeface="Inter" pitchFamily="34" charset="-120"/>
              </a:rPr>
              <a:t>ZFuzz is tailored for efficient API fuzzing, focusing on web APIs and their parameters. It can quickly uncover vulnerabilities like injection flaws, improper authentication, or data exposure by systematically testing API endpoints.</a:t>
            </a:r>
            <a:endParaRPr lang="en-US" sz="1700" dirty="0"/>
          </a:p>
        </p:txBody>
      </p:sp>
      <p:sp>
        <p:nvSpPr>
          <p:cNvPr id="4" name="Shape 2"/>
          <p:cNvSpPr/>
          <p:nvPr/>
        </p:nvSpPr>
        <p:spPr>
          <a:xfrm>
            <a:off x="773787" y="3492937"/>
            <a:ext cx="6952774" cy="1914763"/>
          </a:xfrm>
          <a:prstGeom prst="roundRect">
            <a:avLst>
              <a:gd name="adj" fmla="val 1732"/>
            </a:avLst>
          </a:prstGeom>
          <a:solidFill>
            <a:srgbClr val="F2F2F2"/>
          </a:solidFill>
          <a:ln/>
        </p:spPr>
      </p:sp>
      <p:pic>
        <p:nvPicPr>
          <p:cNvPr id="5" name="Image 0" descr="preencoded.png"/>
          <p:cNvPicPr>
            <a:picLocks noChangeAspect="1"/>
          </p:cNvPicPr>
          <p:nvPr/>
        </p:nvPicPr>
        <p:blipFill>
          <a:blip r:embed="rId3"/>
          <a:stretch>
            <a:fillRect/>
          </a:stretch>
        </p:blipFill>
        <p:spPr>
          <a:xfrm>
            <a:off x="994767" y="3794046"/>
            <a:ext cx="345400" cy="276344"/>
          </a:xfrm>
          <a:prstGeom prst="rect">
            <a:avLst/>
          </a:prstGeom>
        </p:spPr>
      </p:pic>
      <p:sp>
        <p:nvSpPr>
          <p:cNvPr id="6" name="Text 3"/>
          <p:cNvSpPr/>
          <p:nvPr/>
        </p:nvSpPr>
        <p:spPr>
          <a:xfrm>
            <a:off x="1561148" y="3769162"/>
            <a:ext cx="2763679" cy="345400"/>
          </a:xfrm>
          <a:prstGeom prst="rect">
            <a:avLst/>
          </a:prstGeom>
          <a:noFill/>
          <a:ln/>
        </p:spPr>
        <p:txBody>
          <a:bodyPr wrap="none" lIns="0" tIns="0" rIns="0" bIns="0" rtlCol="0" anchor="t"/>
          <a:lstStyle/>
          <a:p>
            <a:pPr marL="0" indent="0" algn="l">
              <a:lnSpc>
                <a:spcPts val="2700"/>
              </a:lnSpc>
              <a:buNone/>
            </a:pPr>
            <a:r>
              <a:rPr lang="en-US" sz="2150" dirty="0">
                <a:solidFill>
                  <a:srgbClr val="000000"/>
                </a:solidFill>
                <a:latin typeface="Instrument Sans Medium" pitchFamily="34" charset="0"/>
                <a:ea typeface="Instrument Sans Medium" pitchFamily="34" charset="-122"/>
                <a:cs typeface="Instrument Sans Medium" pitchFamily="34" charset="-120"/>
              </a:rPr>
              <a:t>CLI Sample:</a:t>
            </a:r>
            <a:endParaRPr lang="en-US" sz="2150" dirty="0"/>
          </a:p>
        </p:txBody>
      </p:sp>
      <p:sp>
        <p:nvSpPr>
          <p:cNvPr id="7" name="Shape 4"/>
          <p:cNvSpPr/>
          <p:nvPr/>
        </p:nvSpPr>
        <p:spPr>
          <a:xfrm>
            <a:off x="1561148" y="4363283"/>
            <a:ext cx="5944433" cy="685205"/>
          </a:xfrm>
          <a:prstGeom prst="roundRect">
            <a:avLst>
              <a:gd name="adj" fmla="val 4840"/>
            </a:avLst>
          </a:prstGeom>
          <a:solidFill>
            <a:srgbClr val="313136"/>
          </a:solidFill>
          <a:ln/>
        </p:spPr>
      </p:sp>
      <p:sp>
        <p:nvSpPr>
          <p:cNvPr id="8" name="Shape 5"/>
          <p:cNvSpPr/>
          <p:nvPr/>
        </p:nvSpPr>
        <p:spPr>
          <a:xfrm>
            <a:off x="1550194" y="4363283"/>
            <a:ext cx="5966341" cy="685205"/>
          </a:xfrm>
          <a:prstGeom prst="roundRect">
            <a:avLst>
              <a:gd name="adj" fmla="val 4840"/>
            </a:avLst>
          </a:prstGeom>
          <a:solidFill>
            <a:srgbClr val="313136"/>
          </a:solidFill>
          <a:ln/>
        </p:spPr>
      </p:sp>
      <p:sp>
        <p:nvSpPr>
          <p:cNvPr id="9" name="Text 6"/>
          <p:cNvSpPr/>
          <p:nvPr/>
        </p:nvSpPr>
        <p:spPr>
          <a:xfrm>
            <a:off x="1771174" y="4529018"/>
            <a:ext cx="5524381" cy="353735"/>
          </a:xfrm>
          <a:prstGeom prst="rect">
            <a:avLst/>
          </a:prstGeom>
          <a:noFill/>
          <a:ln/>
        </p:spPr>
        <p:txBody>
          <a:bodyPr wrap="none" lIns="0" tIns="0" rIns="0" bIns="0" rtlCol="0" anchor="t"/>
          <a:lstStyle/>
          <a:p>
            <a:pPr marL="0" indent="0" algn="l">
              <a:lnSpc>
                <a:spcPts val="2750"/>
              </a:lnSpc>
              <a:buNone/>
            </a:pPr>
            <a:r>
              <a:rPr lang="en-US" sz="1700" dirty="0">
                <a:solidFill>
                  <a:srgbClr val="000000"/>
                </a:solidFill>
                <a:highlight>
                  <a:srgbClr val="313136"/>
                </a:highlight>
                <a:latin typeface="Consolas" pitchFamily="34" charset="0"/>
                <a:ea typeface="Consolas" pitchFamily="34" charset="-122"/>
                <a:cs typeface="Consolas" pitchFamily="34" charset="-120"/>
              </a:rPr>
              <a:t>zfuzz -u https://target --wordlist wordlist.txt</a:t>
            </a:r>
            <a:endParaRPr lang="en-US" sz="1700" dirty="0"/>
          </a:p>
        </p:txBody>
      </p:sp>
      <p:sp>
        <p:nvSpPr>
          <p:cNvPr id="10" name="Text 7"/>
          <p:cNvSpPr/>
          <p:nvPr/>
        </p:nvSpPr>
        <p:spPr>
          <a:xfrm>
            <a:off x="773787" y="5656421"/>
            <a:ext cx="6952774" cy="1768673"/>
          </a:xfrm>
          <a:prstGeom prst="rect">
            <a:avLst/>
          </a:prstGeom>
          <a:noFill/>
          <a:ln/>
        </p:spPr>
        <p:txBody>
          <a:bodyPr wrap="square" lIns="0" tIns="0" rIns="0" bIns="0" rtlCol="0" anchor="t"/>
          <a:lstStyle/>
          <a:p>
            <a:pPr marL="0" indent="0" algn="l">
              <a:lnSpc>
                <a:spcPts val="2750"/>
              </a:lnSpc>
              <a:buNone/>
            </a:pPr>
            <a:r>
              <a:rPr lang="en-US" sz="1700" dirty="0">
                <a:solidFill>
                  <a:srgbClr val="C7CDD6"/>
                </a:solidFill>
                <a:latin typeface="Inter" pitchFamily="34" charset="0"/>
                <a:ea typeface="Inter" pitchFamily="34" charset="-122"/>
                <a:cs typeface="Inter" pitchFamily="34" charset="-120"/>
              </a:rPr>
              <a:t>The ZFuzz GUI features a live results stream, providing immediate feedback on API responses and identified issues. This real-time monitoring allows security professionals to react quickly to discovered vulnerabilities and adjust their testing strategy on the fly.</a:t>
            </a:r>
            <a:endParaRPr lang="en-US" sz="1700" dirty="0"/>
          </a:p>
        </p:txBody>
      </p:sp>
      <p:pic>
        <p:nvPicPr>
          <p:cNvPr id="13" name="Picture 12">
            <a:extLst>
              <a:ext uri="{FF2B5EF4-FFF2-40B4-BE49-F238E27FC236}">
                <a16:creationId xmlns:a16="http://schemas.microsoft.com/office/drawing/2014/main" id="{70209208-C58B-1B8D-B101-C6C53B9EF95B}"/>
              </a:ext>
            </a:extLst>
          </p:cNvPr>
          <p:cNvPicPr>
            <a:picLocks noChangeAspect="1"/>
          </p:cNvPicPr>
          <p:nvPr/>
        </p:nvPicPr>
        <p:blipFill>
          <a:blip r:embed="rId4"/>
          <a:stretch>
            <a:fillRect/>
          </a:stretch>
        </p:blipFill>
        <p:spPr>
          <a:xfrm>
            <a:off x="8040757" y="1298735"/>
            <a:ext cx="6172200" cy="1945480"/>
          </a:xfrm>
          <a:prstGeom prst="rect">
            <a:avLst/>
          </a:prstGeom>
        </p:spPr>
      </p:pic>
      <p:pic>
        <p:nvPicPr>
          <p:cNvPr id="15" name="Picture 14">
            <a:extLst>
              <a:ext uri="{FF2B5EF4-FFF2-40B4-BE49-F238E27FC236}">
                <a16:creationId xmlns:a16="http://schemas.microsoft.com/office/drawing/2014/main" id="{D5D562DC-6532-212D-0790-2ECEC291B8E3}"/>
              </a:ext>
            </a:extLst>
          </p:cNvPr>
          <p:cNvPicPr>
            <a:picLocks noChangeAspect="1"/>
          </p:cNvPicPr>
          <p:nvPr/>
        </p:nvPicPr>
        <p:blipFill>
          <a:blip r:embed="rId5"/>
          <a:stretch>
            <a:fillRect/>
          </a:stretch>
        </p:blipFill>
        <p:spPr>
          <a:xfrm>
            <a:off x="8040757" y="3349487"/>
            <a:ext cx="6172200" cy="1945480"/>
          </a:xfrm>
          <a:prstGeom prst="rect">
            <a:avLst/>
          </a:prstGeom>
        </p:spPr>
      </p:pic>
      <p:pic>
        <p:nvPicPr>
          <p:cNvPr id="17" name="Picture 16">
            <a:extLst>
              <a:ext uri="{FF2B5EF4-FFF2-40B4-BE49-F238E27FC236}">
                <a16:creationId xmlns:a16="http://schemas.microsoft.com/office/drawing/2014/main" id="{38568804-2BF0-7FD7-1354-B0C8C3C4019B}"/>
              </a:ext>
            </a:extLst>
          </p:cNvPr>
          <p:cNvPicPr>
            <a:picLocks noChangeAspect="1"/>
          </p:cNvPicPr>
          <p:nvPr/>
        </p:nvPicPr>
        <p:blipFill>
          <a:blip r:embed="rId6"/>
          <a:stretch>
            <a:fillRect/>
          </a:stretch>
        </p:blipFill>
        <p:spPr>
          <a:xfrm>
            <a:off x="8040757" y="5407699"/>
            <a:ext cx="6172200" cy="22139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80098" y="612934"/>
            <a:ext cx="12134969" cy="696516"/>
          </a:xfrm>
          <a:prstGeom prst="rect">
            <a:avLst/>
          </a:prstGeom>
          <a:noFill/>
          <a:ln/>
        </p:spPr>
        <p:txBody>
          <a:bodyPr wrap="none" lIns="0" tIns="0" rIns="0" bIns="0" rtlCol="0" anchor="t"/>
          <a:lstStyle/>
          <a:p>
            <a:pPr marL="0" indent="0" algn="l">
              <a:lnSpc>
                <a:spcPts val="5450"/>
              </a:lnSpc>
              <a:buNone/>
            </a:pPr>
            <a:r>
              <a:rPr lang="en-US" sz="4350" dirty="0">
                <a:solidFill>
                  <a:srgbClr val="EFD5FA"/>
                </a:solidFill>
                <a:latin typeface="Instrument Sans Medium" pitchFamily="34" charset="0"/>
                <a:ea typeface="Instrument Sans Medium" pitchFamily="34" charset="-122"/>
                <a:cs typeface="Instrument Sans Medium" pitchFamily="34" charset="-120"/>
              </a:rPr>
              <a:t>AFL++ Integration: Advanced Coverage Fuzzing</a:t>
            </a:r>
            <a:endParaRPr lang="en-US" sz="4350" dirty="0"/>
          </a:p>
        </p:txBody>
      </p:sp>
      <p:sp>
        <p:nvSpPr>
          <p:cNvPr id="3" name="Text 1"/>
          <p:cNvSpPr/>
          <p:nvPr/>
        </p:nvSpPr>
        <p:spPr>
          <a:xfrm>
            <a:off x="780098" y="1844278"/>
            <a:ext cx="6943844" cy="1426369"/>
          </a:xfrm>
          <a:prstGeom prst="rect">
            <a:avLst/>
          </a:prstGeom>
          <a:noFill/>
          <a:ln/>
        </p:spPr>
        <p:txBody>
          <a:bodyPr wrap="square" lIns="0" tIns="0" rIns="0" bIns="0" rtlCol="0" anchor="t"/>
          <a:lstStyle/>
          <a:p>
            <a:pPr marL="0" indent="0" algn="l">
              <a:lnSpc>
                <a:spcPts val="2800"/>
              </a:lnSpc>
              <a:buNone/>
            </a:pPr>
            <a:r>
              <a:rPr lang="en-US" sz="1750" dirty="0">
                <a:solidFill>
                  <a:srgbClr val="C7CDD6"/>
                </a:solidFill>
                <a:latin typeface="Inter" pitchFamily="34" charset="0"/>
                <a:ea typeface="Inter" pitchFamily="34" charset="-122"/>
                <a:cs typeface="Inter" pitchFamily="34" charset="-120"/>
              </a:rPr>
              <a:t>AFL++ (American Fuzzy Lop Plus Plus) is a highly optimized, coverage-guided fuzzer known for its effectiveness in finding deep-seated bugs and vulnerabilities in complex binaries. It uses advanced techniques to explore program execution paths.</a:t>
            </a:r>
            <a:endParaRPr lang="en-US" sz="1750" dirty="0"/>
          </a:p>
        </p:txBody>
      </p:sp>
      <p:sp>
        <p:nvSpPr>
          <p:cNvPr id="4" name="Shape 2"/>
          <p:cNvSpPr/>
          <p:nvPr/>
        </p:nvSpPr>
        <p:spPr>
          <a:xfrm>
            <a:off x="780098" y="3521393"/>
            <a:ext cx="6943844" cy="1930718"/>
          </a:xfrm>
          <a:prstGeom prst="roundRect">
            <a:avLst>
              <a:gd name="adj" fmla="val 1732"/>
            </a:avLst>
          </a:prstGeom>
          <a:solidFill>
            <a:srgbClr val="F2F2F2"/>
          </a:solidFill>
          <a:ln/>
        </p:spPr>
      </p:sp>
      <p:pic>
        <p:nvPicPr>
          <p:cNvPr id="5" name="Image 0" descr="preencoded.png"/>
          <p:cNvPicPr>
            <a:picLocks noChangeAspect="1"/>
          </p:cNvPicPr>
          <p:nvPr/>
        </p:nvPicPr>
        <p:blipFill>
          <a:blip r:embed="rId3"/>
          <a:stretch>
            <a:fillRect/>
          </a:stretch>
        </p:blipFill>
        <p:spPr>
          <a:xfrm>
            <a:off x="1002983" y="3822859"/>
            <a:ext cx="348258" cy="278606"/>
          </a:xfrm>
          <a:prstGeom prst="rect">
            <a:avLst/>
          </a:prstGeom>
        </p:spPr>
      </p:pic>
      <p:sp>
        <p:nvSpPr>
          <p:cNvPr id="6" name="Text 3"/>
          <p:cNvSpPr/>
          <p:nvPr/>
        </p:nvSpPr>
        <p:spPr>
          <a:xfrm>
            <a:off x="1574125" y="3799999"/>
            <a:ext cx="2786301" cy="348258"/>
          </a:xfrm>
          <a:prstGeom prst="rect">
            <a:avLst/>
          </a:prstGeom>
          <a:noFill/>
          <a:ln/>
        </p:spPr>
        <p:txBody>
          <a:bodyPr wrap="none" lIns="0" tIns="0" rIns="0" bIns="0" rtlCol="0" anchor="t"/>
          <a:lstStyle/>
          <a:p>
            <a:pPr marL="0" indent="0" algn="l">
              <a:lnSpc>
                <a:spcPts val="2700"/>
              </a:lnSpc>
              <a:buNone/>
            </a:pPr>
            <a:r>
              <a:rPr lang="en-US" sz="2150" dirty="0">
                <a:solidFill>
                  <a:srgbClr val="000000"/>
                </a:solidFill>
                <a:latin typeface="Instrument Sans Medium" pitchFamily="34" charset="0"/>
                <a:ea typeface="Instrument Sans Medium" pitchFamily="34" charset="-122"/>
                <a:cs typeface="Instrument Sans Medium" pitchFamily="34" charset="-120"/>
              </a:rPr>
              <a:t>CLI Sample:</a:t>
            </a:r>
            <a:endParaRPr lang="en-US" sz="2150" dirty="0"/>
          </a:p>
        </p:txBody>
      </p:sp>
      <p:sp>
        <p:nvSpPr>
          <p:cNvPr id="7" name="Shape 4"/>
          <p:cNvSpPr/>
          <p:nvPr/>
        </p:nvSpPr>
        <p:spPr>
          <a:xfrm>
            <a:off x="1574125" y="4399002"/>
            <a:ext cx="5926931" cy="690920"/>
          </a:xfrm>
          <a:prstGeom prst="roundRect">
            <a:avLst>
              <a:gd name="adj" fmla="val 4839"/>
            </a:avLst>
          </a:prstGeom>
          <a:solidFill>
            <a:srgbClr val="313136"/>
          </a:solidFill>
          <a:ln/>
        </p:spPr>
      </p:sp>
      <p:sp>
        <p:nvSpPr>
          <p:cNvPr id="8" name="Shape 5"/>
          <p:cNvSpPr/>
          <p:nvPr/>
        </p:nvSpPr>
        <p:spPr>
          <a:xfrm>
            <a:off x="1563053" y="4399002"/>
            <a:ext cx="5949077" cy="690920"/>
          </a:xfrm>
          <a:prstGeom prst="roundRect">
            <a:avLst>
              <a:gd name="adj" fmla="val 4839"/>
            </a:avLst>
          </a:prstGeom>
          <a:solidFill>
            <a:srgbClr val="313136"/>
          </a:solidFill>
          <a:ln/>
        </p:spPr>
      </p:sp>
      <p:sp>
        <p:nvSpPr>
          <p:cNvPr id="9" name="Text 6"/>
          <p:cNvSpPr/>
          <p:nvPr/>
        </p:nvSpPr>
        <p:spPr>
          <a:xfrm>
            <a:off x="1785938" y="4566166"/>
            <a:ext cx="5503307" cy="356592"/>
          </a:xfrm>
          <a:prstGeom prst="rect">
            <a:avLst/>
          </a:prstGeom>
          <a:noFill/>
          <a:ln/>
        </p:spPr>
        <p:txBody>
          <a:bodyPr wrap="none" lIns="0" tIns="0" rIns="0" bIns="0" rtlCol="0" anchor="t"/>
          <a:lstStyle/>
          <a:p>
            <a:pPr marL="0" indent="0" algn="l">
              <a:lnSpc>
                <a:spcPts val="2800"/>
              </a:lnSpc>
              <a:buNone/>
            </a:pPr>
            <a:r>
              <a:rPr lang="en-US" sz="1750" dirty="0">
                <a:solidFill>
                  <a:srgbClr val="000000"/>
                </a:solidFill>
                <a:highlight>
                  <a:srgbClr val="313136"/>
                </a:highlight>
                <a:latin typeface="Consolas" pitchFamily="34" charset="0"/>
                <a:ea typeface="Consolas" pitchFamily="34" charset="-122"/>
                <a:cs typeface="Consolas" pitchFamily="34" charset="-120"/>
              </a:rPr>
              <a:t>afl-fuzz -i inputs -o outputs -- ./target</a:t>
            </a:r>
            <a:endParaRPr lang="en-US" sz="1750" dirty="0"/>
          </a:p>
        </p:txBody>
      </p:sp>
      <p:sp>
        <p:nvSpPr>
          <p:cNvPr id="10" name="Text 7"/>
          <p:cNvSpPr/>
          <p:nvPr/>
        </p:nvSpPr>
        <p:spPr>
          <a:xfrm>
            <a:off x="780098" y="5702856"/>
            <a:ext cx="6943844" cy="1426369"/>
          </a:xfrm>
          <a:prstGeom prst="rect">
            <a:avLst/>
          </a:prstGeom>
          <a:noFill/>
          <a:ln/>
        </p:spPr>
        <p:txBody>
          <a:bodyPr wrap="square" lIns="0" tIns="0" rIns="0" bIns="0" rtlCol="0" anchor="t"/>
          <a:lstStyle/>
          <a:p>
            <a:pPr marL="0" indent="0" algn="l">
              <a:lnSpc>
                <a:spcPts val="2800"/>
              </a:lnSpc>
              <a:buNone/>
            </a:pPr>
            <a:r>
              <a:rPr lang="en-US" sz="1750" dirty="0">
                <a:solidFill>
                  <a:srgbClr val="C7CDD6"/>
                </a:solidFill>
                <a:latin typeface="Inter" pitchFamily="34" charset="0"/>
                <a:ea typeface="Inter" pitchFamily="34" charset="-122"/>
                <a:cs typeface="Inter" pitchFamily="34" charset="-120"/>
              </a:rPr>
              <a:t>Our GUI for AFL++ is not ready yet I am working on it  . One’s ready This visual representation helps users track fuzzing progress, identify bottlenecks, and understand the code coverage achieved, optimizing the fuzzing campaign .</a:t>
            </a:r>
            <a:endParaRPr lang="en-US" sz="1750" dirty="0"/>
          </a:p>
        </p:txBody>
      </p:sp>
      <p:pic>
        <p:nvPicPr>
          <p:cNvPr id="13" name="Picture 12">
            <a:extLst>
              <a:ext uri="{FF2B5EF4-FFF2-40B4-BE49-F238E27FC236}">
                <a16:creationId xmlns:a16="http://schemas.microsoft.com/office/drawing/2014/main" id="{5091B032-8A79-48A1-4645-89499CA65FE3}"/>
              </a:ext>
            </a:extLst>
          </p:cNvPr>
          <p:cNvPicPr>
            <a:picLocks noChangeAspect="1"/>
          </p:cNvPicPr>
          <p:nvPr/>
        </p:nvPicPr>
        <p:blipFill>
          <a:blip r:embed="rId4"/>
          <a:stretch>
            <a:fillRect/>
          </a:stretch>
        </p:blipFill>
        <p:spPr>
          <a:xfrm>
            <a:off x="7935754" y="1339708"/>
            <a:ext cx="6307020" cy="2808550"/>
          </a:xfrm>
          <a:prstGeom prst="rect">
            <a:avLst/>
          </a:prstGeom>
        </p:spPr>
      </p:pic>
      <p:pic>
        <p:nvPicPr>
          <p:cNvPr id="15" name="Picture 14">
            <a:extLst>
              <a:ext uri="{FF2B5EF4-FFF2-40B4-BE49-F238E27FC236}">
                <a16:creationId xmlns:a16="http://schemas.microsoft.com/office/drawing/2014/main" id="{F773DAB5-AA8C-C1FF-1D2F-B5E7E9323956}"/>
              </a:ext>
            </a:extLst>
          </p:cNvPr>
          <p:cNvPicPr>
            <a:picLocks noChangeAspect="1"/>
          </p:cNvPicPr>
          <p:nvPr/>
        </p:nvPicPr>
        <p:blipFill>
          <a:blip r:embed="rId5"/>
          <a:stretch>
            <a:fillRect/>
          </a:stretch>
        </p:blipFill>
        <p:spPr>
          <a:xfrm>
            <a:off x="7935753" y="4283765"/>
            <a:ext cx="6376595" cy="1596425"/>
          </a:xfrm>
          <a:prstGeom prst="rect">
            <a:avLst/>
          </a:prstGeom>
        </p:spPr>
      </p:pic>
      <p:pic>
        <p:nvPicPr>
          <p:cNvPr id="17" name="Picture 16">
            <a:extLst>
              <a:ext uri="{FF2B5EF4-FFF2-40B4-BE49-F238E27FC236}">
                <a16:creationId xmlns:a16="http://schemas.microsoft.com/office/drawing/2014/main" id="{3CDA6BC6-2A07-6CC3-956B-9B279DD29367}"/>
              </a:ext>
            </a:extLst>
          </p:cNvPr>
          <p:cNvPicPr>
            <a:picLocks noChangeAspect="1"/>
          </p:cNvPicPr>
          <p:nvPr/>
        </p:nvPicPr>
        <p:blipFill>
          <a:blip r:embed="rId6"/>
          <a:stretch>
            <a:fillRect/>
          </a:stretch>
        </p:blipFill>
        <p:spPr>
          <a:xfrm>
            <a:off x="7935753" y="6015696"/>
            <a:ext cx="6456108" cy="16009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46256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Project Tech Stack</a:t>
            </a:r>
            <a:endParaRPr lang="en-US" sz="4450" dirty="0"/>
          </a:p>
        </p:txBody>
      </p:sp>
      <p:sp>
        <p:nvSpPr>
          <p:cNvPr id="3" name="Text 1"/>
          <p:cNvSpPr/>
          <p:nvPr/>
        </p:nvSpPr>
        <p:spPr>
          <a:xfrm>
            <a:off x="793790" y="262497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Our Fuzzers CLI + GUI Suite is built on a robust and modern technology stack designed for performance, scalability, and an intuitive user experience.</a:t>
            </a:r>
            <a:endParaRPr lang="en-US" sz="1750" dirty="0"/>
          </a:p>
        </p:txBody>
      </p:sp>
      <p:pic>
        <p:nvPicPr>
          <p:cNvPr id="4" name="Image 0" descr="preencoded.png"/>
          <p:cNvPicPr>
            <a:picLocks noChangeAspect="1"/>
          </p:cNvPicPr>
          <p:nvPr/>
        </p:nvPicPr>
        <p:blipFill>
          <a:blip r:embed="rId3"/>
          <a:stretch>
            <a:fillRect/>
          </a:stretch>
        </p:blipFill>
        <p:spPr>
          <a:xfrm>
            <a:off x="793790" y="3605927"/>
            <a:ext cx="680442" cy="680442"/>
          </a:xfrm>
          <a:prstGeom prst="rect">
            <a:avLst/>
          </a:prstGeom>
        </p:spPr>
      </p:pic>
      <p:sp>
        <p:nvSpPr>
          <p:cNvPr id="5" name="Text 2"/>
          <p:cNvSpPr/>
          <p:nvPr/>
        </p:nvSpPr>
        <p:spPr>
          <a:xfrm>
            <a:off x="793790" y="45698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Next.js</a:t>
            </a:r>
            <a:endParaRPr lang="en-US" sz="2200" dirty="0"/>
          </a:p>
        </p:txBody>
      </p:sp>
      <p:sp>
        <p:nvSpPr>
          <p:cNvPr id="6" name="Text 3"/>
          <p:cNvSpPr/>
          <p:nvPr/>
        </p:nvSpPr>
        <p:spPr>
          <a:xfrm>
            <a:off x="793790" y="5060275"/>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Frontend framework for interactive and responsive UI/UX.</a:t>
            </a:r>
            <a:endParaRPr lang="en-US" sz="1750" dirty="0"/>
          </a:p>
        </p:txBody>
      </p:sp>
      <p:pic>
        <p:nvPicPr>
          <p:cNvPr id="7" name="Image 1" descr="preencoded.png"/>
          <p:cNvPicPr>
            <a:picLocks noChangeAspect="1"/>
          </p:cNvPicPr>
          <p:nvPr/>
        </p:nvPicPr>
        <p:blipFill>
          <a:blip r:embed="rId4"/>
          <a:stretch>
            <a:fillRect/>
          </a:stretch>
        </p:blipFill>
        <p:spPr>
          <a:xfrm>
            <a:off x="5235893" y="3605927"/>
            <a:ext cx="680442" cy="680442"/>
          </a:xfrm>
          <a:prstGeom prst="rect">
            <a:avLst/>
          </a:prstGeom>
        </p:spPr>
      </p:pic>
      <p:sp>
        <p:nvSpPr>
          <p:cNvPr id="8" name="Text 4"/>
          <p:cNvSpPr/>
          <p:nvPr/>
        </p:nvSpPr>
        <p:spPr>
          <a:xfrm>
            <a:off x="5235893" y="45698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Node.js</a:t>
            </a:r>
            <a:endParaRPr lang="en-US" sz="2200" dirty="0"/>
          </a:p>
        </p:txBody>
      </p:sp>
      <p:sp>
        <p:nvSpPr>
          <p:cNvPr id="9" name="Text 5"/>
          <p:cNvSpPr/>
          <p:nvPr/>
        </p:nvSpPr>
        <p:spPr>
          <a:xfrm>
            <a:off x="5235893" y="5060275"/>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Backend for CLI commands and fuzzer orchestration.</a:t>
            </a:r>
            <a:endParaRPr lang="en-US" sz="1750" dirty="0"/>
          </a:p>
        </p:txBody>
      </p:sp>
      <p:pic>
        <p:nvPicPr>
          <p:cNvPr id="10" name="Image 2" descr="preencoded.png"/>
          <p:cNvPicPr>
            <a:picLocks noChangeAspect="1"/>
          </p:cNvPicPr>
          <p:nvPr/>
        </p:nvPicPr>
        <p:blipFill>
          <a:blip r:embed="rId5"/>
          <a:stretch>
            <a:fillRect/>
          </a:stretch>
        </p:blipFill>
        <p:spPr>
          <a:xfrm>
            <a:off x="9677995" y="3605927"/>
            <a:ext cx="680442" cy="680442"/>
          </a:xfrm>
          <a:prstGeom prst="rect">
            <a:avLst/>
          </a:prstGeom>
        </p:spPr>
      </p:pic>
      <p:sp>
        <p:nvSpPr>
          <p:cNvPr id="11" name="Text 6"/>
          <p:cNvSpPr/>
          <p:nvPr/>
        </p:nvSpPr>
        <p:spPr>
          <a:xfrm>
            <a:off x="9677995" y="45698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Firebase</a:t>
            </a:r>
            <a:endParaRPr lang="en-US" sz="2200" dirty="0"/>
          </a:p>
        </p:txBody>
      </p:sp>
      <p:sp>
        <p:nvSpPr>
          <p:cNvPr id="12" name="Text 7"/>
          <p:cNvSpPr/>
          <p:nvPr/>
        </p:nvSpPr>
        <p:spPr>
          <a:xfrm>
            <a:off x="9677995" y="5060275"/>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Database for configuration persistence and CLI management.</a:t>
            </a:r>
            <a:endParaRPr lang="en-US" sz="1750" dirty="0"/>
          </a:p>
        </p:txBody>
      </p:sp>
      <p:sp>
        <p:nvSpPr>
          <p:cNvPr id="13" name="Text 8"/>
          <p:cNvSpPr/>
          <p:nvPr/>
        </p:nvSpPr>
        <p:spPr>
          <a:xfrm>
            <a:off x="793790" y="604123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This combination ensures a seamless blend of powerful backend operations with a modern, dynamic frontend, providing a superior fuzzing experience.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938</Words>
  <Application>Microsoft Office PowerPoint</Application>
  <PresentationFormat>Custom</PresentationFormat>
  <Paragraphs>77</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Consolas</vt:lpstr>
      <vt:lpstr>Arial</vt:lpstr>
      <vt:lpstr>Instrument Sans Medium</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Hardish Singh</dc:creator>
  <cp:lastModifiedBy>Hardish singh</cp:lastModifiedBy>
  <cp:revision>2</cp:revision>
  <dcterms:created xsi:type="dcterms:W3CDTF">2025-07-16T12:07:07Z</dcterms:created>
  <dcterms:modified xsi:type="dcterms:W3CDTF">2025-07-17T11:59:43Z</dcterms:modified>
</cp:coreProperties>
</file>